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p:nvPr>
            <p:ph type="sldImg"/>
          </p:nvPr>
        </p:nvSpPr>
        <p:spPr>
          <a:xfrm>
            <a:off x="1143000" y="685800"/>
            <a:ext cx="4572000" cy="3429000"/>
          </a:xfrm>
          <a:prstGeom prst="rect">
            <a:avLst/>
          </a:prstGeom>
        </p:spPr>
        <p:txBody>
          <a:bodyPr/>
          <a:lstStyle/>
          <a:p>
            <a:pPr/>
          </a:p>
        </p:txBody>
      </p:sp>
      <p:sp>
        <p:nvSpPr>
          <p:cNvPr id="147" name="Shape 14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p:spTree>
      <p:nvGrpSpPr>
        <p:cNvPr id="1" name=""/>
        <p:cNvGrpSpPr/>
        <p:nvPr/>
      </p:nvGrpSpPr>
      <p:grpSpPr>
        <a:xfrm>
          <a:off x="0" y="0"/>
          <a:ext cx="0" cy="0"/>
          <a:chOff x="0" y="0"/>
          <a:chExt cx="0" cy="0"/>
        </a:xfrm>
      </p:grpSpPr>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6_Agenda">
    <p:bg>
      <p:bgPr>
        <a:solidFill>
          <a:srgbClr val="FFFFFF"/>
        </a:solidFill>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b="0" sz="1200">
                <a:uFillTx/>
              </a:defRPr>
            </a:pPr>
          </a:p>
        </p:txBody>
      </p:sp>
      <p:sp>
        <p:nvSpPr>
          <p:cNvPr id="109" name="Shape 109"/>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7_Agenda">
    <p:bg>
      <p:bgPr>
        <a:solidFill>
          <a:srgbClr val="FFFFFF"/>
        </a:solidFill>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b="0" sz="1200">
                <a:uFillTx/>
              </a:defRPr>
            </a:p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b="0" sz="1200">
                <a:uFillTx/>
              </a:defRPr>
            </a:pPr>
          </a:p>
        </p:txBody>
      </p:sp>
      <p:sp>
        <p:nvSpPr>
          <p:cNvPr id="120" name="Shape 1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FFFFFF"/>
        </a:solidFill>
      </p:bgPr>
    </p:bg>
    <p:spTree>
      <p:nvGrpSpPr>
        <p:cNvPr id="1" name=""/>
        <p:cNvGrpSpPr/>
        <p:nvPr/>
      </p:nvGrpSpPr>
      <p:grpSpPr>
        <a:xfrm>
          <a:off x="0" y="0"/>
          <a:ext cx="0" cy="0"/>
          <a:chOff x="0" y="0"/>
          <a:chExt cx="0" cy="0"/>
        </a:xfrm>
      </p:grpSpPr>
      <p:sp>
        <p:nvSpPr>
          <p:cNvPr id="127" name="Shape 127"/>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b="0" sz="4400">
                <a:solidFill>
                  <a:srgbClr val="000000"/>
                </a:solidFill>
                <a:uFillTx/>
                <a:latin typeface="+mn-lt"/>
                <a:ea typeface="+mn-ea"/>
                <a:cs typeface="+mn-cs"/>
                <a:sym typeface="Gill Sans"/>
              </a:defRPr>
            </a:lvl1pPr>
          </a:lstStyle>
          <a:p>
            <a:pPr/>
            <a:r>
              <a:t>Title Text</a:t>
            </a:r>
          </a:p>
        </p:txBody>
      </p:sp>
      <p:sp>
        <p:nvSpPr>
          <p:cNvPr id="128" name="Shape 128"/>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b="0" sz="1800">
                <a:solidFill>
                  <a:srgbClr val="000000"/>
                </a:solidFill>
                <a:uFillTx/>
                <a:latin typeface="+mn-lt"/>
                <a:ea typeface="+mn-ea"/>
                <a:cs typeface="+mn-cs"/>
                <a:sym typeface="Gill Sans"/>
              </a:defRPr>
            </a:lvl1pPr>
            <a:lvl2pPr marL="0" indent="0" algn="ctr">
              <a:lnSpc>
                <a:spcPct val="100000"/>
              </a:lnSpc>
              <a:buClrTx/>
              <a:buSzTx/>
              <a:buFontTx/>
              <a:buNone/>
              <a:defRPr b="0" sz="1800">
                <a:solidFill>
                  <a:srgbClr val="000000"/>
                </a:solidFill>
                <a:uFillTx/>
                <a:latin typeface="+mn-lt"/>
                <a:ea typeface="+mn-ea"/>
                <a:cs typeface="+mn-cs"/>
                <a:sym typeface="Gill Sans"/>
              </a:defRPr>
            </a:lvl2pPr>
            <a:lvl3pPr marL="0" indent="0" algn="ctr">
              <a:lnSpc>
                <a:spcPct val="100000"/>
              </a:lnSpc>
              <a:buClrTx/>
              <a:buSzTx/>
              <a:buFontTx/>
              <a:buNone/>
              <a:defRPr b="0" sz="1800">
                <a:solidFill>
                  <a:srgbClr val="000000"/>
                </a:solidFill>
                <a:uFillTx/>
                <a:latin typeface="+mn-lt"/>
                <a:ea typeface="+mn-ea"/>
                <a:cs typeface="+mn-cs"/>
                <a:sym typeface="Gill Sans"/>
              </a:defRPr>
            </a:lvl3pPr>
            <a:lvl4pPr marL="0" indent="0" algn="ctr">
              <a:lnSpc>
                <a:spcPct val="100000"/>
              </a:lnSpc>
              <a:buClrTx/>
              <a:buSzTx/>
              <a:buFontTx/>
              <a:buNone/>
              <a:defRPr b="0" sz="1800">
                <a:solidFill>
                  <a:srgbClr val="000000"/>
                </a:solidFill>
                <a:uFillTx/>
                <a:latin typeface="+mn-lt"/>
                <a:ea typeface="+mn-ea"/>
                <a:cs typeface="+mn-cs"/>
                <a:sym typeface="Gill Sans"/>
              </a:defRPr>
            </a:lvl4pPr>
            <a:lvl5pPr marL="0" indent="0" algn="ctr">
              <a:lnSpc>
                <a:spcPct val="100000"/>
              </a:lnSpc>
              <a:buClrTx/>
              <a:buSzTx/>
              <a:buFontTx/>
              <a:buNone/>
              <a:defRPr b="0" sz="1800">
                <a:solidFill>
                  <a:srgbClr val="000000"/>
                </a:solidFill>
                <a:uFillTx/>
                <a:latin typeface="+mn-lt"/>
                <a:ea typeface="+mn-ea"/>
                <a:cs typeface="+mn-c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io Slide">
    <p:bg>
      <p:bgPr>
        <a:solidFill>
          <a:srgbClr val="FFFFFF"/>
        </a:solidFill>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a:ln>
        </p:spPr>
        <p:txBody>
          <a:bodyPr lIns="45719" rIns="45719"/>
          <a:lstStyle/>
          <a:p>
            <a:pPr algn="l" defTabSz="457200">
              <a:defRPr b="0" sz="1200">
                <a:uFillTx/>
              </a:defRPr>
            </a:pPr>
          </a:p>
        </p:txBody>
      </p:sp>
      <p:sp>
        <p:nvSpPr>
          <p:cNvPr id="137" name="Shape 137"/>
          <p:cNvSpPr/>
          <p:nvPr/>
        </p:nvSpPr>
        <p:spPr>
          <a:xfrm>
            <a:off x="458787" y="908050"/>
            <a:ext cx="8448676" cy="0"/>
          </a:xfrm>
          <a:prstGeom prst="line">
            <a:avLst/>
          </a:prstGeom>
          <a:ln w="3175">
            <a:solidFill>
              <a:srgbClr val="000000"/>
            </a:solidFill>
            <a:miter/>
          </a:ln>
        </p:spPr>
        <p:txBody>
          <a:bodyPr lIns="45719" rIns="45719"/>
          <a:lstStyle/>
          <a:p>
            <a:pPr algn="l" defTabSz="457200">
              <a:defRPr b="0" sz="1200">
                <a:uFillTx/>
              </a:defRPr>
            </a:pPr>
          </a:p>
        </p:txBody>
      </p:sp>
      <p:sp>
        <p:nvSpPr>
          <p:cNvPr id="138" name="Shape 138"/>
          <p:cNvSpPr/>
          <p:nvPr>
            <p:ph type="title"/>
          </p:nvPr>
        </p:nvSpPr>
        <p:spPr>
          <a:xfrm>
            <a:off x="444569" y="1066787"/>
            <a:ext cx="4924356" cy="1126999"/>
          </a:xfrm>
          <a:prstGeom prst="rect">
            <a:avLst/>
          </a:prstGeom>
        </p:spPr>
        <p:txBody>
          <a:bodyPr lIns="0" tIns="0" rIns="0" bIns="0"/>
          <a:lstStyle>
            <a:lvl1pPr defTabSz="914400">
              <a:lnSpc>
                <a:spcPts val="3500"/>
              </a:lnSpc>
              <a:defRPr cap="all" sz="3800">
                <a:solidFill>
                  <a:srgbClr val="000000"/>
                </a:solidFill>
                <a:uFillTx/>
              </a:defRPr>
            </a:lvl1pPr>
          </a:lstStyle>
          <a:p>
            <a:pPr/>
            <a:r>
              <a:t>Title Text</a:t>
            </a:r>
          </a:p>
        </p:txBody>
      </p:sp>
      <p:sp>
        <p:nvSpPr>
          <p:cNvPr id="139" name="Shape 139"/>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b="0" sz="2000">
                <a:solidFill>
                  <a:srgbClr val="000000"/>
                </a:solidFill>
                <a:uFillTx/>
                <a:latin typeface="News706 BT"/>
                <a:ea typeface="News706 BT"/>
                <a:cs typeface="News706 BT"/>
                <a:sym typeface="News706 BT"/>
              </a:defRPr>
            </a:lvl1pPr>
            <a:lvl2pPr marL="0" indent="329138" defTabSz="914400">
              <a:lnSpc>
                <a:spcPts val="2400"/>
              </a:lnSpc>
              <a:buClrTx/>
              <a:buSzTx/>
              <a:buNone/>
              <a:defRPr b="0" sz="2000">
                <a:solidFill>
                  <a:srgbClr val="000000"/>
                </a:solidFill>
                <a:uFillTx/>
                <a:latin typeface="News706 BT"/>
                <a:ea typeface="News706 BT"/>
                <a:cs typeface="News706 BT"/>
                <a:sym typeface="News706 BT"/>
              </a:defRPr>
            </a:lvl2pPr>
            <a:lvl3pPr marL="0" indent="658277" defTabSz="914400">
              <a:lnSpc>
                <a:spcPts val="2400"/>
              </a:lnSpc>
              <a:buClrTx/>
              <a:buSzTx/>
              <a:buNone/>
              <a:defRPr b="0" sz="2000">
                <a:solidFill>
                  <a:srgbClr val="000000"/>
                </a:solidFill>
                <a:uFillTx/>
                <a:latin typeface="News706 BT"/>
                <a:ea typeface="News706 BT"/>
                <a:cs typeface="News706 BT"/>
                <a:sym typeface="News706 BT"/>
              </a:defRPr>
            </a:lvl3pPr>
            <a:lvl4pPr marL="0" indent="987415" defTabSz="914400">
              <a:lnSpc>
                <a:spcPts val="2400"/>
              </a:lnSpc>
              <a:buClrTx/>
              <a:buSzTx/>
              <a:buNone/>
              <a:defRPr b="0" sz="2000">
                <a:solidFill>
                  <a:srgbClr val="000000"/>
                </a:solidFill>
                <a:uFillTx/>
                <a:latin typeface="News706 BT"/>
                <a:ea typeface="News706 BT"/>
                <a:cs typeface="News706 BT"/>
                <a:sym typeface="News706 BT"/>
              </a:defRPr>
            </a:lvl4pPr>
            <a:lvl5pPr marL="0" indent="1316552" defTabSz="914400">
              <a:lnSpc>
                <a:spcPts val="2400"/>
              </a:lnSpc>
              <a:buClrTx/>
              <a:buSzTx/>
              <a:buNone/>
              <a:defRPr b="0" sz="2000">
                <a:solidFill>
                  <a:srgbClr val="000000"/>
                </a:solidFill>
                <a:uFillTx/>
                <a:latin typeface="News706 BT"/>
                <a:ea typeface="News706 BT"/>
                <a:cs typeface="News706 BT"/>
                <a:sym typeface="News706 BT"/>
              </a:defRPr>
            </a:lvl5p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Agenda">
    <p:bg>
      <p:bgPr>
        <a:solidFill>
          <a:srgbClr val="FFFFFF"/>
        </a:solidFill>
      </p:bgPr>
    </p:bg>
    <p:spTree>
      <p:nvGrpSpPr>
        <p:cNvPr id="1" name=""/>
        <p:cNvGrpSpPr/>
        <p:nvPr/>
      </p:nvGrpSpPr>
      <p:grpSpPr>
        <a:xfrm>
          <a:off x="0" y="0"/>
          <a:ext cx="0" cy="0"/>
          <a:chOff x="0" y="0"/>
          <a:chExt cx="0" cy="0"/>
        </a:xfrm>
      </p:grpSpPr>
      <p:sp>
        <p:nvSpPr>
          <p:cNvPr id="20" name="Shape 2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1_Title">
    <p:spTree>
      <p:nvGrpSpPr>
        <p:cNvPr id="1" name=""/>
        <p:cNvGrpSpPr/>
        <p:nvPr/>
      </p:nvGrpSpPr>
      <p:grpSpPr>
        <a:xfrm>
          <a:off x="0" y="0"/>
          <a:ext cx="0" cy="0"/>
          <a:chOff x="0" y="0"/>
          <a:chExt cx="0" cy="0"/>
        </a:xfrm>
      </p:grpSpPr>
      <p:pic>
        <p:nvPicPr>
          <p:cNvPr id="27"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_Title">
    <p:spTree>
      <p:nvGrpSpPr>
        <p:cNvPr id="1" name=""/>
        <p:cNvGrpSpPr/>
        <p:nvPr/>
      </p:nvGrpSpPr>
      <p:grpSpPr>
        <a:xfrm>
          <a:off x="0" y="0"/>
          <a:ext cx="0" cy="0"/>
          <a:chOff x="0" y="0"/>
          <a:chExt cx="0" cy="0"/>
        </a:xfrm>
      </p:grpSpPr>
      <p:sp>
        <p:nvSpPr>
          <p:cNvPr id="35" name="Shape 35"/>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Agenda">
    <p:bg>
      <p:bgPr>
        <a:solidFill>
          <a:srgbClr val="FFFFFF"/>
        </a:solidFill>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46" name="Shape 46"/>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pPr/>
            <a:fld id="{86CB4B4D-7CA3-9044-876B-883B54F8677D}" type="slidenum"/>
          </a:p>
        </p:txBody>
      </p:sp>
      <p:sp>
        <p:nvSpPr>
          <p:cNvPr id="47" name="Shape 47"/>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pPr/>
            <a:r>
              <a:t>Title Text</a:t>
            </a:r>
          </a:p>
        </p:txBody>
      </p:sp>
      <p:sp>
        <p:nvSpPr>
          <p:cNvPr id="48" name="Shape 48"/>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2_Agenda">
    <p:bg>
      <p:bgPr>
        <a:solidFill>
          <a:srgbClr val="FFFFFF"/>
        </a:solidFill>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59" name="image.tiff"/>
          <p:cNvPicPr>
            <a:picLocks noChangeAspect="0"/>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3_Agenda">
    <p:bg>
      <p:bgPr>
        <a:solidFill>
          <a:srgbClr val="FFFFFF"/>
        </a:solidFill>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69" name="image.tiff"/>
          <p:cNvPicPr>
            <a:picLocks noChangeAspect="0"/>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72" name="Shape 72"/>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4_Agenda">
    <p:bg>
      <p:bgPr>
        <a:solidFill>
          <a:srgbClr val="FFFFFF"/>
        </a:solidFill>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81" name="image.tiff"/>
          <p:cNvPicPr>
            <a:picLocks noChangeAspect="0"/>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84" name="Shape 84"/>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5_Agenda">
    <p:bg>
      <p:bgPr>
        <a:solidFill>
          <a:srgbClr val="FFFFFF"/>
        </a:solidFill>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pic>
        <p:nvPicPr>
          <p:cNvPr id="93" name="image.tiff"/>
          <p:cNvPicPr>
            <a:picLocks noChangeAspect="0"/>
          </p:cNvPicPr>
          <p:nvPr/>
        </p:nvPicPr>
        <p:blipFill>
          <a:blip r:embed="rId2">
            <a:extLst/>
          </a:blip>
          <a:srcRect l="0" t="2653" r="0"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96" name="Shape 96"/>
          <p:cNvSpPr/>
          <p:nvPr>
            <p:ph type="sldNum" sz="quarter" idx="2"/>
          </p:nvPr>
        </p:nvSpPr>
        <p:spPr>
          <a:xfrm>
            <a:off x="8608485" y="508000"/>
            <a:ext cx="337605" cy="355601"/>
          </a:xfrm>
          <a:prstGeom prst="rect">
            <a:avLst/>
          </a:prstGeom>
        </p:spPr>
        <p:txBody>
          <a:bodyPr lIns="0" tIns="0" rIns="0" bIns="0" anchor="ct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4" name="Shape 4"/>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r>
              <a:t>Title Text</a:t>
            </a:r>
          </a:p>
        </p:txBody>
      </p:sp>
      <p:sp>
        <p:nvSpPr>
          <p:cNvPr id="5" name="Shape 5"/>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b="1" baseline="0" cap="none" i="0" spc="0" strike="noStrike" sz="11500" u="none">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b="1" baseline="0" cap="none" i="0" spc="0" strike="noStrike" sz="2200" u="none">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b="1" baseline="0" cap="none" i="0" spc="0" strike="noStrike" sz="2200" u="none">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b="1" baseline="0" cap="none" i="0" spc="0" strike="noStrike" sz="2300" u="none">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 Id="rId3" Type="http://schemas.openxmlformats.org/officeDocument/2006/relationships/image" Target="../media/image6.tif"/></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nborwankar/LearnDataScience" TargetMode="External"/><Relationship Id="rId3" Type="http://schemas.openxmlformats.org/officeDocument/2006/relationships/hyperlink" Target="http://www.ats.ucla.edu/stat/mult_pkg/faq/general/odds_ratio.htm" TargetMode="External"/><Relationship Id="rId4" Type="http://schemas.openxmlformats.org/officeDocument/2006/relationships/image" Target="../media/image1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datarobot.com/blog/regularized-linear-regression-with-scikit-learn/"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pic>
        <p:nvPicPr>
          <p:cNvPr id="151" name="image.png"/>
          <p:cNvPicPr>
            <a:picLocks noChangeAspect="0"/>
          </p:cNvPicPr>
          <p:nvPr/>
        </p:nvPicPr>
        <p:blipFill>
          <a:blip r:embed="rId2">
            <a:extLst/>
          </a:blip>
          <a:stretch>
            <a:fillRect/>
          </a:stretch>
        </p:blipFill>
        <p:spPr>
          <a:xfrm>
            <a:off x="457200" y="579437"/>
            <a:ext cx="2038350" cy="219076"/>
          </a:xfrm>
          <a:prstGeom prst="rect">
            <a:avLst/>
          </a:prstGeom>
          <a:ln w="12700">
            <a:miter lim="400000"/>
          </a:ln>
        </p:spPr>
      </p:pic>
      <p:sp>
        <p:nvSpPr>
          <p:cNvPr id="152" name="Shape 152"/>
          <p:cNvSpPr/>
          <p:nvPr>
            <p:ph type="title" idx="4294967295"/>
          </p:nvPr>
        </p:nvSpPr>
        <p:spPr>
          <a:xfrm>
            <a:off x="412750" y="1144587"/>
            <a:ext cx="8469313" cy="2968626"/>
          </a:xfrm>
          <a:prstGeom prst="rect">
            <a:avLst/>
          </a:prstGeom>
        </p:spPr>
        <p:txBody>
          <a:bodyPr lIns="0" tIns="0" rIns="0" bIns="0"/>
          <a:lstStyle/>
          <a:p>
            <a:pPr>
              <a:lnSpc>
                <a:spcPct val="70000"/>
              </a:lnSpc>
              <a:defRPr sz="8200"/>
            </a:pPr>
            <a:r>
              <a:t>DATA SCIENCE</a:t>
            </a:r>
          </a:p>
          <a:p>
            <a:pPr>
              <a:lnSpc>
                <a:spcPct val="70000"/>
              </a:lnSpc>
              <a:defRPr sz="4100"/>
            </a:pPr>
            <a:r>
              <a:t>11 WEEK PART TIME COURSE</a:t>
            </a:r>
          </a:p>
          <a:p>
            <a:pPr>
              <a:lnSpc>
                <a:spcPct val="70000"/>
              </a:lnSpc>
              <a:defRPr sz="4100"/>
            </a:pPr>
          </a:p>
          <a:p>
            <a:pPr>
              <a:lnSpc>
                <a:spcPct val="70000"/>
              </a:lnSpc>
              <a:defRPr sz="4100"/>
            </a:pPr>
            <a:r>
              <a:t>Week 4 - Model Evaluation</a:t>
            </a:r>
          </a:p>
          <a:p>
            <a:pPr>
              <a:lnSpc>
                <a:spcPct val="70000"/>
              </a:lnSpc>
              <a:defRPr sz="4100"/>
            </a:pPr>
            <a:r>
              <a:t>Monday 11th April 2016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nvSpPr>
        <p:spPr>
          <a:xfrm>
            <a:off x="263524" y="1028700"/>
            <a:ext cx="6075993" cy="1021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b="0" sz="2000">
                <a:uFillTx/>
              </a:defRPr>
            </a:pPr>
            <a:r>
              <a:rPr i="1"/>
              <a:t>Q: How can we make a model that generalizes well?</a:t>
            </a:r>
          </a:p>
          <a:p>
            <a:pPr algn="l" defTabSz="914400">
              <a:lnSpc>
                <a:spcPts val="2400"/>
              </a:lnSpc>
              <a:defRPr b="0" sz="2000">
                <a:uFillTx/>
              </a:defRPr>
            </a:pPr>
            <a:r>
              <a:rPr i="1"/>
              <a:t> 1)  split dataset</a:t>
            </a:r>
          </a:p>
          <a:p>
            <a:pPr algn="l" defTabSz="914400">
              <a:lnSpc>
                <a:spcPts val="2400"/>
              </a:lnSpc>
              <a:defRPr b="0" sz="2000">
                <a:uFillTx/>
              </a:defRPr>
            </a:pPr>
            <a:r>
              <a:rPr i="1"/>
              <a:t> 2)  train model</a:t>
            </a:r>
          </a:p>
        </p:txBody>
      </p:sp>
      <p:sp>
        <p:nvSpPr>
          <p:cNvPr id="218" name="Shape 21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9" name="image11.png"/>
          <p:cNvPicPr>
            <a:picLocks noChangeAspect="1"/>
          </p:cNvPicPr>
          <p:nvPr/>
        </p:nvPicPr>
        <p:blipFill>
          <a:blip r:embed="rId2">
            <a:extLst/>
          </a:blip>
          <a:stretch>
            <a:fillRect/>
          </a:stretch>
        </p:blipFill>
        <p:spPr>
          <a:xfrm>
            <a:off x="3159124" y="1714500"/>
            <a:ext cx="1987016" cy="3124200"/>
          </a:xfrm>
          <a:prstGeom prst="rect">
            <a:avLst/>
          </a:prstGeom>
          <a:ln w="12700">
            <a:miter lim="400000"/>
          </a:ln>
        </p:spPr>
      </p:pic>
      <p:pic>
        <p:nvPicPr>
          <p:cNvPr id="220"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21" name="Shape 221"/>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22" name="Shape 22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23" name="Shape 22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b="0" sz="1200">
                <a:uFillTx/>
              </a:defRPr>
            </a:pPr>
          </a:p>
        </p:txBody>
      </p:sp>
      <p:sp>
        <p:nvSpPr>
          <p:cNvPr id="224" name="Shape 224"/>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225" name="Shape 225"/>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nvSpPr>
        <p:spPr>
          <a:xfrm>
            <a:off x="263524" y="1028700"/>
            <a:ext cx="6075993" cy="14935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2000">
                <a:uFillTx/>
              </a:defRPr>
            </a:pPr>
            <a:r>
              <a:rPr i="1"/>
              <a:t>Q: How can we make a model that generalizes well?</a:t>
            </a:r>
          </a:p>
          <a:p>
            <a:pPr algn="l" defTabSz="914400">
              <a:lnSpc>
                <a:spcPct val="120000"/>
              </a:lnSpc>
              <a:defRPr b="0" sz="2000">
                <a:uFillTx/>
              </a:defRPr>
            </a:pPr>
            <a:r>
              <a:rPr i="1"/>
              <a:t> 1)  split dataset</a:t>
            </a:r>
          </a:p>
          <a:p>
            <a:pPr algn="l" defTabSz="914400">
              <a:lnSpc>
                <a:spcPct val="120000"/>
              </a:lnSpc>
              <a:defRPr b="0" sz="2000">
                <a:uFillTx/>
              </a:defRPr>
            </a:pPr>
            <a:r>
              <a:rPr i="1"/>
              <a:t> 2)  train model</a:t>
            </a:r>
          </a:p>
          <a:p>
            <a:pPr algn="l" defTabSz="914400">
              <a:lnSpc>
                <a:spcPct val="120000"/>
              </a:lnSpc>
              <a:defRPr b="0" sz="2000">
                <a:uFillTx/>
              </a:defRPr>
            </a:pPr>
            <a:r>
              <a:rPr i="1"/>
              <a:t> 3)  test model</a:t>
            </a:r>
          </a:p>
        </p:txBody>
      </p:sp>
      <p:pic>
        <p:nvPicPr>
          <p:cNvPr id="228"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29" name="Shape 229"/>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30" name="Shape 23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31" name="Shape 231"/>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b="0" sz="1200">
                <a:uFillTx/>
              </a:defRPr>
            </a:pPr>
          </a:p>
        </p:txBody>
      </p:sp>
      <p:sp>
        <p:nvSpPr>
          <p:cNvPr id="232" name="Shape 232"/>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233"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34" name="Shape 234"/>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35" name="Shape 235"/>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36" name="Shape 236"/>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237" name="Shape 237"/>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nvSpPr>
        <p:spPr>
          <a:xfrm>
            <a:off x="263524" y="1028700"/>
            <a:ext cx="6075993" cy="18592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2000">
                <a:uFillTx/>
              </a:defRPr>
            </a:pPr>
            <a:r>
              <a:rPr i="1"/>
              <a:t>Q: How can we make a model that generalizes well?</a:t>
            </a:r>
          </a:p>
          <a:p>
            <a:pPr algn="l" defTabSz="914400">
              <a:lnSpc>
                <a:spcPct val="120000"/>
              </a:lnSpc>
              <a:defRPr b="0" sz="2000">
                <a:uFillTx/>
              </a:defRPr>
            </a:pPr>
            <a:r>
              <a:rPr i="1"/>
              <a:t> 1)  split dataset</a:t>
            </a:r>
          </a:p>
          <a:p>
            <a:pPr algn="l" defTabSz="914400">
              <a:lnSpc>
                <a:spcPct val="120000"/>
              </a:lnSpc>
              <a:defRPr b="0" sz="2000">
                <a:uFillTx/>
              </a:defRPr>
            </a:pPr>
            <a:r>
              <a:rPr i="1"/>
              <a:t> 2)  train model</a:t>
            </a:r>
          </a:p>
          <a:p>
            <a:pPr algn="l" defTabSz="914400">
              <a:lnSpc>
                <a:spcPct val="120000"/>
              </a:lnSpc>
              <a:defRPr b="0" sz="2000">
                <a:uFillTx/>
              </a:defRPr>
            </a:pPr>
            <a:r>
              <a:rPr i="1"/>
              <a:t> 3)  test model</a:t>
            </a:r>
            <a:endParaRPr i="1"/>
          </a:p>
          <a:p>
            <a:pPr algn="l" defTabSz="914400">
              <a:lnSpc>
                <a:spcPct val="120000"/>
              </a:lnSpc>
              <a:defRPr b="0" sz="2000">
                <a:uFillTx/>
              </a:defRPr>
            </a:pPr>
            <a:r>
              <a:rPr i="1"/>
              <a:t> 4)  parameter tuning</a:t>
            </a:r>
          </a:p>
        </p:txBody>
      </p:sp>
      <p:pic>
        <p:nvPicPr>
          <p:cNvPr id="240"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41" name="Shape 241"/>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42" name="Shape 24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43" name="Shape 243"/>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b="0" sz="1200">
                <a:uFillTx/>
              </a:defRPr>
            </a:pPr>
          </a:p>
        </p:txBody>
      </p:sp>
      <p:sp>
        <p:nvSpPr>
          <p:cNvPr id="244" name="Shape 244"/>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245"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46" name="Shape 246"/>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47" name="Shape 24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48" name="Shape 248"/>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249" name="Shape 249"/>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nvSpPr>
        <p:spPr>
          <a:xfrm>
            <a:off x="263524" y="1028700"/>
            <a:ext cx="6075993" cy="222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2000">
                <a:uFillTx/>
              </a:defRPr>
            </a:pPr>
            <a:r>
              <a:rPr i="1"/>
              <a:t>Q: How can we make a model that generalizes well?</a:t>
            </a:r>
          </a:p>
          <a:p>
            <a:pPr algn="l" defTabSz="914400">
              <a:lnSpc>
                <a:spcPct val="120000"/>
              </a:lnSpc>
              <a:defRPr b="0" sz="2000">
                <a:uFillTx/>
              </a:defRPr>
            </a:pPr>
            <a:r>
              <a:rPr i="1"/>
              <a:t> 1)  split dataset</a:t>
            </a:r>
          </a:p>
          <a:p>
            <a:pPr algn="l" defTabSz="914400">
              <a:lnSpc>
                <a:spcPct val="120000"/>
              </a:lnSpc>
              <a:defRPr b="0" sz="2000">
                <a:uFillTx/>
              </a:defRPr>
            </a:pPr>
            <a:r>
              <a:rPr i="1"/>
              <a:t> 2)  train model</a:t>
            </a:r>
          </a:p>
          <a:p>
            <a:pPr algn="l" defTabSz="914400">
              <a:lnSpc>
                <a:spcPct val="120000"/>
              </a:lnSpc>
              <a:defRPr b="0" sz="2000">
                <a:uFillTx/>
              </a:defRPr>
            </a:pPr>
            <a:r>
              <a:rPr i="1"/>
              <a:t> 3)  test model</a:t>
            </a:r>
            <a:endParaRPr i="1"/>
          </a:p>
          <a:p>
            <a:pPr algn="l" defTabSz="914400">
              <a:lnSpc>
                <a:spcPct val="120000"/>
              </a:lnSpc>
              <a:defRPr b="0" sz="2000">
                <a:uFillTx/>
              </a:defRPr>
            </a:pPr>
            <a:r>
              <a:rPr i="1"/>
              <a:t> 4)  parameter tuning</a:t>
            </a:r>
            <a:endParaRPr i="1"/>
          </a:p>
          <a:p>
            <a:pPr algn="l" defTabSz="914400">
              <a:lnSpc>
                <a:spcPct val="120000"/>
              </a:lnSpc>
              <a:defRPr b="0" sz="2000">
                <a:uFillTx/>
              </a:defRPr>
            </a:pPr>
            <a:r>
              <a:rPr i="1"/>
              <a:t> 5)  choose best 	model</a:t>
            </a:r>
          </a:p>
        </p:txBody>
      </p:sp>
      <p:pic>
        <p:nvPicPr>
          <p:cNvPr id="252"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53" name="Shape 253"/>
          <p:cNvSpPr/>
          <p:nvPr/>
        </p:nvSpPr>
        <p:spPr>
          <a:xfrm>
            <a:off x="6359525"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54" name="Shape 254"/>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55" name="Shape 255"/>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b="0" sz="1200">
                <a:uFillTx/>
              </a:defRPr>
            </a:pPr>
          </a:p>
        </p:txBody>
      </p:sp>
      <p:sp>
        <p:nvSpPr>
          <p:cNvPr id="256" name="Shape 256"/>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257"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58" name="Shape 25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59" name="Shape 259"/>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60" name="Shape 260"/>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261" name="Shape 26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nvSpPr>
        <p:spPr>
          <a:xfrm>
            <a:off x="263524" y="1028699"/>
            <a:ext cx="6075993" cy="259080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2000">
                <a:uFillTx/>
              </a:defRPr>
            </a:pPr>
            <a:r>
              <a:rPr i="1"/>
              <a:t>Q: How can we make a model that generalizes well?</a:t>
            </a:r>
          </a:p>
          <a:p>
            <a:pPr algn="l" defTabSz="914400">
              <a:lnSpc>
                <a:spcPct val="120000"/>
              </a:lnSpc>
              <a:defRPr b="0" sz="2000">
                <a:uFillTx/>
              </a:defRPr>
            </a:pPr>
            <a:r>
              <a:rPr i="1"/>
              <a:t> 1)  split dataset</a:t>
            </a:r>
          </a:p>
          <a:p>
            <a:pPr algn="l" defTabSz="914400">
              <a:lnSpc>
                <a:spcPct val="120000"/>
              </a:lnSpc>
              <a:defRPr b="0" sz="2000">
                <a:uFillTx/>
              </a:defRPr>
            </a:pPr>
            <a:r>
              <a:rPr i="1"/>
              <a:t> 2)  train model</a:t>
            </a:r>
          </a:p>
          <a:p>
            <a:pPr algn="l" defTabSz="914400">
              <a:lnSpc>
                <a:spcPct val="120000"/>
              </a:lnSpc>
              <a:defRPr b="0" sz="2000">
                <a:uFillTx/>
              </a:defRPr>
            </a:pPr>
            <a:r>
              <a:rPr i="1"/>
              <a:t> 3)  test model</a:t>
            </a:r>
            <a:endParaRPr i="1"/>
          </a:p>
          <a:p>
            <a:pPr algn="l" defTabSz="914400">
              <a:lnSpc>
                <a:spcPct val="120000"/>
              </a:lnSpc>
              <a:defRPr b="0" sz="2000">
                <a:uFillTx/>
              </a:defRPr>
            </a:pPr>
            <a:r>
              <a:rPr i="1"/>
              <a:t> 4)  parameter tuning</a:t>
            </a:r>
            <a:endParaRPr i="1"/>
          </a:p>
          <a:p>
            <a:pPr algn="l" defTabSz="914400">
              <a:lnSpc>
                <a:spcPct val="120000"/>
              </a:lnSpc>
              <a:defRPr b="0" sz="2000">
                <a:uFillTx/>
              </a:defRPr>
            </a:pPr>
            <a:r>
              <a:rPr i="1"/>
              <a:t> 5)  choose best 	model</a:t>
            </a:r>
            <a:endParaRPr i="1"/>
          </a:p>
          <a:p>
            <a:pPr algn="l" defTabSz="914400">
              <a:lnSpc>
                <a:spcPct val="120000"/>
              </a:lnSpc>
              <a:defRPr b="0" sz="2000">
                <a:uFillTx/>
              </a:defRPr>
            </a:pPr>
            <a:r>
              <a:rPr i="1"/>
              <a:t> 6)  train on </a:t>
            </a:r>
            <a:r>
              <a:rPr b="1" i="1"/>
              <a:t>all</a:t>
            </a:r>
            <a:r>
              <a:rPr i="1"/>
              <a:t> data</a:t>
            </a:r>
          </a:p>
        </p:txBody>
      </p:sp>
      <p:pic>
        <p:nvPicPr>
          <p:cNvPr id="264"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65" name="Shape 265"/>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66" name="Shape 266"/>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67" name="Shape 267"/>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b="0" sz="1200">
                <a:uFillTx/>
              </a:defRPr>
            </a:pPr>
          </a:p>
        </p:txBody>
      </p:sp>
      <p:sp>
        <p:nvSpPr>
          <p:cNvPr id="268" name="Shape 268"/>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269"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70" name="Shape 270"/>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71" name="Shape 271"/>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72" name="Shape 272"/>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273" name="Shape 273"/>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2000">
                <a:uFillTx/>
              </a:defRPr>
            </a:pPr>
            <a:r>
              <a:rPr i="1"/>
              <a:t>Q: How can we make a model that generalizes well?</a:t>
            </a:r>
          </a:p>
          <a:p>
            <a:pPr algn="l" defTabSz="914400">
              <a:lnSpc>
                <a:spcPct val="120000"/>
              </a:lnSpc>
              <a:defRPr b="0" sz="2000">
                <a:uFillTx/>
              </a:defRPr>
            </a:pPr>
            <a:r>
              <a:rPr i="1"/>
              <a:t> 1)  split dataset</a:t>
            </a:r>
          </a:p>
          <a:p>
            <a:pPr algn="l" defTabSz="914400">
              <a:lnSpc>
                <a:spcPct val="120000"/>
              </a:lnSpc>
              <a:defRPr b="0" sz="2000">
                <a:uFillTx/>
              </a:defRPr>
            </a:pPr>
            <a:r>
              <a:rPr i="1"/>
              <a:t> 2)  train model</a:t>
            </a:r>
          </a:p>
          <a:p>
            <a:pPr algn="l" defTabSz="914400">
              <a:lnSpc>
                <a:spcPct val="120000"/>
              </a:lnSpc>
              <a:defRPr b="0" sz="2000">
                <a:uFillTx/>
              </a:defRPr>
            </a:pPr>
            <a:r>
              <a:rPr i="1"/>
              <a:t> 3)  test model</a:t>
            </a:r>
          </a:p>
          <a:p>
            <a:pPr algn="l" defTabSz="914400">
              <a:lnSpc>
                <a:spcPct val="120000"/>
              </a:lnSpc>
              <a:defRPr b="0" sz="2000">
                <a:uFillTx/>
              </a:defRPr>
            </a:pPr>
            <a:r>
              <a:rPr i="1"/>
              <a:t> 4)  parameter tuning</a:t>
            </a:r>
            <a:endParaRPr i="1"/>
          </a:p>
          <a:p>
            <a:pPr algn="l" defTabSz="914400">
              <a:lnSpc>
                <a:spcPct val="120000"/>
              </a:lnSpc>
              <a:defRPr b="0" sz="2000">
                <a:uFillTx/>
              </a:defRPr>
            </a:pPr>
            <a:r>
              <a:rPr i="1"/>
              <a:t> 5)  choose best model</a:t>
            </a:r>
            <a:endParaRPr i="1"/>
          </a:p>
          <a:p>
            <a:pPr algn="l" defTabSz="914400">
              <a:lnSpc>
                <a:spcPct val="120000"/>
              </a:lnSpc>
              <a:defRPr b="0" sz="2000">
                <a:uFillTx/>
              </a:defRPr>
            </a:pPr>
            <a:r>
              <a:rPr i="1"/>
              <a:t> 6)  train on </a:t>
            </a:r>
            <a:r>
              <a:rPr b="1" i="1"/>
              <a:t>all</a:t>
            </a:r>
            <a:r>
              <a:rPr i="1"/>
              <a:t> data</a:t>
            </a:r>
          </a:p>
          <a:p>
            <a:pPr algn="l" defTabSz="914400">
              <a:lnSpc>
                <a:spcPct val="120000"/>
              </a:lnSpc>
              <a:defRPr b="0" sz="2000">
                <a:uFillTx/>
              </a:defRPr>
            </a:pPr>
            <a:r>
              <a:rPr i="1"/>
              <a:t> 7)  make predictions</a:t>
            </a:r>
          </a:p>
          <a:p>
            <a:pPr algn="l" defTabSz="914400">
              <a:lnSpc>
                <a:spcPct val="120000"/>
              </a:lnSpc>
              <a:defRPr b="0" sz="2000">
                <a:uFillTx/>
              </a:defRPr>
            </a:pPr>
            <a:r>
              <a:rPr i="1"/>
              <a:t>      on new data</a:t>
            </a:r>
          </a:p>
        </p:txBody>
      </p:sp>
      <p:pic>
        <p:nvPicPr>
          <p:cNvPr id="276"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77" name="Shape 277"/>
          <p:cNvSpPr/>
          <p:nvPr/>
        </p:nvSpPr>
        <p:spPr>
          <a:xfrm>
            <a:off x="6359524" y="2977606"/>
            <a:ext cx="91440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78" name="Shape 278"/>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79" name="Shape 279"/>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b="0" sz="1200">
                <a:uFillTx/>
              </a:defRPr>
            </a:pPr>
          </a:p>
        </p:txBody>
      </p:sp>
      <p:sp>
        <p:nvSpPr>
          <p:cNvPr id="280" name="Shape 280"/>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281"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82" name="Shape 282"/>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83" name="Shape 283"/>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84" name="Shape 284"/>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285"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286" name="Shape 286"/>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new data</a:t>
            </a:r>
          </a:p>
        </p:txBody>
      </p:sp>
      <p:sp>
        <p:nvSpPr>
          <p:cNvPr id="287" name="Shape 287"/>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288" name="Shape 288"/>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nvSpPr>
        <p:spPr>
          <a:xfrm>
            <a:off x="263524" y="1028699"/>
            <a:ext cx="6075993" cy="3322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2000">
                <a:uFillTx/>
              </a:defRPr>
            </a:pPr>
            <a:r>
              <a:rPr i="1"/>
              <a:t>Q: How can we make a model that generalizes well?</a:t>
            </a:r>
          </a:p>
          <a:p>
            <a:pPr algn="l" defTabSz="914400">
              <a:lnSpc>
                <a:spcPct val="120000"/>
              </a:lnSpc>
              <a:defRPr b="0" sz="2000">
                <a:uFillTx/>
              </a:defRPr>
            </a:pPr>
            <a:r>
              <a:rPr i="1"/>
              <a:t> 1)  split dataset</a:t>
            </a:r>
          </a:p>
          <a:p>
            <a:pPr algn="l" defTabSz="914400">
              <a:lnSpc>
                <a:spcPct val="120000"/>
              </a:lnSpc>
              <a:defRPr b="0" sz="2000">
                <a:uFillTx/>
              </a:defRPr>
            </a:pPr>
            <a:r>
              <a:rPr i="1"/>
              <a:t> 2)  train model</a:t>
            </a:r>
          </a:p>
          <a:p>
            <a:pPr algn="l" defTabSz="914400">
              <a:lnSpc>
                <a:spcPct val="120000"/>
              </a:lnSpc>
              <a:defRPr b="0" sz="2000">
                <a:uFillTx/>
              </a:defRPr>
            </a:pPr>
            <a:r>
              <a:rPr i="1"/>
              <a:t> 3)  test model</a:t>
            </a:r>
          </a:p>
          <a:p>
            <a:pPr algn="l" defTabSz="914400">
              <a:lnSpc>
                <a:spcPct val="120000"/>
              </a:lnSpc>
              <a:defRPr b="0" sz="2000">
                <a:uFillTx/>
              </a:defRPr>
            </a:pPr>
            <a:r>
              <a:rPr i="1"/>
              <a:t> 4)  parameter tuning</a:t>
            </a:r>
            <a:endParaRPr i="1"/>
          </a:p>
          <a:p>
            <a:pPr algn="l" defTabSz="914400">
              <a:lnSpc>
                <a:spcPct val="120000"/>
              </a:lnSpc>
              <a:defRPr b="0" sz="2000">
                <a:uFillTx/>
              </a:defRPr>
            </a:pPr>
            <a:r>
              <a:rPr i="1"/>
              <a:t> 5)  choose best model</a:t>
            </a:r>
            <a:endParaRPr i="1"/>
          </a:p>
          <a:p>
            <a:pPr algn="l" defTabSz="914400">
              <a:lnSpc>
                <a:spcPct val="120000"/>
              </a:lnSpc>
              <a:defRPr b="0" sz="2000">
                <a:uFillTx/>
              </a:defRPr>
            </a:pPr>
            <a:r>
              <a:rPr i="1"/>
              <a:t> 6)  train on </a:t>
            </a:r>
            <a:r>
              <a:rPr b="1" i="1"/>
              <a:t>all</a:t>
            </a:r>
            <a:r>
              <a:rPr i="1"/>
              <a:t> data</a:t>
            </a:r>
          </a:p>
          <a:p>
            <a:pPr algn="l" defTabSz="914400">
              <a:lnSpc>
                <a:spcPct val="120000"/>
              </a:lnSpc>
              <a:defRPr b="0" sz="2000">
                <a:uFillTx/>
              </a:defRPr>
            </a:pPr>
            <a:r>
              <a:rPr i="1"/>
              <a:t> 7)  make predictions</a:t>
            </a:r>
          </a:p>
          <a:p>
            <a:pPr algn="l" defTabSz="914400">
              <a:lnSpc>
                <a:spcPct val="120000"/>
              </a:lnSpc>
              <a:defRPr b="0" sz="2000">
                <a:uFillTx/>
              </a:defRPr>
            </a:pPr>
            <a:r>
              <a:rPr i="1"/>
              <a:t>      on new data</a:t>
            </a:r>
          </a:p>
        </p:txBody>
      </p:sp>
      <p:pic>
        <p:nvPicPr>
          <p:cNvPr id="291" name="image10.png"/>
          <p:cNvPicPr>
            <a:picLocks noChangeAspect="1"/>
          </p:cNvPicPr>
          <p:nvPr/>
        </p:nvPicPr>
        <p:blipFill>
          <a:blip r:embed="rId2">
            <a:extLst/>
          </a:blip>
          <a:stretch>
            <a:fillRect/>
          </a:stretch>
        </p:blipFill>
        <p:spPr>
          <a:xfrm>
            <a:off x="5830357" y="2584937"/>
            <a:ext cx="1824568" cy="1263163"/>
          </a:xfrm>
          <a:prstGeom prst="rect">
            <a:avLst/>
          </a:prstGeom>
          <a:ln w="12700">
            <a:miter lim="400000"/>
          </a:ln>
        </p:spPr>
      </p:pic>
      <p:sp>
        <p:nvSpPr>
          <p:cNvPr id="292" name="Shape 29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93" name="Shape 293"/>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94" name="Shape 294"/>
          <p:cNvSpPr/>
          <p:nvPr/>
        </p:nvSpPr>
        <p:spPr>
          <a:xfrm>
            <a:off x="5216524" y="2933700"/>
            <a:ext cx="685801" cy="228600"/>
          </a:xfrm>
          <a:prstGeom prst="line">
            <a:avLst/>
          </a:prstGeom>
          <a:ln w="12700">
            <a:solidFill>
              <a:srgbClr val="000000"/>
            </a:solidFill>
            <a:tailEnd type="triangle"/>
          </a:ln>
        </p:spPr>
        <p:txBody>
          <a:bodyPr lIns="45719" rIns="45719"/>
          <a:lstStyle/>
          <a:p>
            <a:pPr algn="l" defTabSz="457200">
              <a:defRPr b="0" sz="1200">
                <a:uFillTx/>
              </a:defRPr>
            </a:pPr>
          </a:p>
        </p:txBody>
      </p:sp>
      <p:sp>
        <p:nvSpPr>
          <p:cNvPr id="295" name="Shape 295"/>
          <p:cNvSpPr/>
          <p:nvPr/>
        </p:nvSpPr>
        <p:spPr>
          <a:xfrm flipH="1">
            <a:off x="5216525" y="3515565"/>
            <a:ext cx="646579" cy="323290"/>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296" name="image12.png"/>
          <p:cNvPicPr>
            <a:picLocks noChangeAspect="1"/>
          </p:cNvPicPr>
          <p:nvPr/>
        </p:nvPicPr>
        <p:blipFill>
          <a:blip r:embed="rId3">
            <a:extLst/>
          </a:blip>
          <a:stretch>
            <a:fillRect/>
          </a:stretch>
        </p:blipFill>
        <p:spPr>
          <a:xfrm>
            <a:off x="3159124" y="1679544"/>
            <a:ext cx="1981201" cy="3159156"/>
          </a:xfrm>
          <a:prstGeom prst="rect">
            <a:avLst/>
          </a:prstGeom>
          <a:ln w="12700">
            <a:miter lim="400000"/>
          </a:ln>
        </p:spPr>
      </p:pic>
      <p:sp>
        <p:nvSpPr>
          <p:cNvPr id="297" name="Shape 297"/>
          <p:cNvSpPr/>
          <p:nvPr/>
        </p:nvSpPr>
        <p:spPr>
          <a:xfrm>
            <a:off x="3683691" y="4012167"/>
            <a:ext cx="8410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test set</a:t>
            </a:r>
          </a:p>
        </p:txBody>
      </p:sp>
      <p:sp>
        <p:nvSpPr>
          <p:cNvPr id="298" name="Shape 298"/>
          <p:cNvSpPr/>
          <p:nvPr/>
        </p:nvSpPr>
        <p:spPr>
          <a:xfrm>
            <a:off x="3493043" y="2488168"/>
            <a:ext cx="12223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training set</a:t>
            </a:r>
          </a:p>
        </p:txBody>
      </p:sp>
      <p:sp>
        <p:nvSpPr>
          <p:cNvPr id="299" name="Shape 299"/>
          <p:cNvSpPr/>
          <p:nvPr/>
        </p:nvSpPr>
        <p:spPr>
          <a:xfrm>
            <a:off x="6816809" y="3736852"/>
            <a:ext cx="152401" cy="263965"/>
          </a:xfrm>
          <a:prstGeom prst="line">
            <a:avLst/>
          </a:prstGeom>
          <a:ln w="12700">
            <a:solidFill>
              <a:srgbClr val="000000"/>
            </a:solidFill>
            <a:tailEnd type="triangle"/>
          </a:ln>
        </p:spPr>
        <p:txBody>
          <a:bodyPr lIns="45719" rIns="45719"/>
          <a:lstStyle/>
          <a:p>
            <a:pPr algn="l" defTabSz="457200">
              <a:defRPr b="0" sz="1200">
                <a:uFillTx/>
              </a:defRPr>
            </a:pPr>
          </a:p>
        </p:txBody>
      </p:sp>
      <p:pic>
        <p:nvPicPr>
          <p:cNvPr id="300" name="image13.png"/>
          <p:cNvPicPr>
            <a:picLocks noChangeAspect="1"/>
          </p:cNvPicPr>
          <p:nvPr/>
        </p:nvPicPr>
        <p:blipFill>
          <a:blip r:embed="rId4">
            <a:extLst/>
          </a:blip>
          <a:stretch>
            <a:fillRect/>
          </a:stretch>
        </p:blipFill>
        <p:spPr>
          <a:xfrm>
            <a:off x="6773861" y="4076700"/>
            <a:ext cx="1643064" cy="1040331"/>
          </a:xfrm>
          <a:prstGeom prst="rect">
            <a:avLst/>
          </a:prstGeom>
          <a:ln w="12700">
            <a:miter lim="400000"/>
          </a:ln>
        </p:spPr>
      </p:pic>
      <p:sp>
        <p:nvSpPr>
          <p:cNvPr id="301" name="Shape 301"/>
          <p:cNvSpPr/>
          <p:nvPr/>
        </p:nvSpPr>
        <p:spPr>
          <a:xfrm>
            <a:off x="7053062" y="4393167"/>
            <a:ext cx="10319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new data</a:t>
            </a:r>
          </a:p>
        </p:txBody>
      </p:sp>
      <p:grpSp>
        <p:nvGrpSpPr>
          <p:cNvPr id="305" name="Group 305"/>
          <p:cNvGrpSpPr/>
          <p:nvPr/>
        </p:nvGrpSpPr>
        <p:grpSpPr>
          <a:xfrm>
            <a:off x="7654924" y="2019300"/>
            <a:ext cx="1463676" cy="1752981"/>
            <a:chOff x="0" y="0"/>
            <a:chExt cx="1463675" cy="1752980"/>
          </a:xfrm>
        </p:grpSpPr>
        <p:pic>
          <p:nvPicPr>
            <p:cNvPr id="302" name="image6.png"/>
            <p:cNvPicPr>
              <a:picLocks noChangeAspect="1"/>
            </p:cNvPicPr>
            <p:nvPr/>
          </p:nvPicPr>
          <p:blipFill>
            <a:blip r:embed="rId5">
              <a:extLst/>
            </a:blip>
            <a:stretch>
              <a:fillRect/>
            </a:stretch>
          </p:blipFill>
          <p:spPr>
            <a:xfrm>
              <a:off x="0" y="0"/>
              <a:ext cx="1463675" cy="1752981"/>
            </a:xfrm>
            <a:prstGeom prst="rect">
              <a:avLst/>
            </a:prstGeom>
            <a:ln w="12700" cap="flat">
              <a:noFill/>
              <a:miter lim="400000"/>
            </a:ln>
            <a:effectLst/>
          </p:spPr>
        </p:pic>
        <p:sp>
          <p:nvSpPr>
            <p:cNvPr id="303" name="Shape 303"/>
            <p:cNvSpPr/>
            <p:nvPr/>
          </p:nvSpPr>
          <p:spPr>
            <a:xfrm>
              <a:off x="118923" y="109775"/>
              <a:ext cx="1207532"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04" name="Shape 304"/>
            <p:cNvSpPr/>
            <p:nvPr/>
          </p:nvSpPr>
          <p:spPr>
            <a:xfrm>
              <a:off x="118923" y="301883"/>
              <a:ext cx="1207532" cy="12556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b="0" sz="4200">
                  <a:uFillTx/>
                  <a:latin typeface="+mn-lt"/>
                  <a:ea typeface="+mn-ea"/>
                  <a:cs typeface="+mn-cs"/>
                  <a:sym typeface="Gill Sans"/>
                </a:defRPr>
              </a:pPr>
              <a:r>
                <a:rPr sz="900">
                  <a:latin typeface="News706 BT"/>
                  <a:ea typeface="News706 BT"/>
                  <a:cs typeface="News706 BT"/>
                  <a:sym typeface="News706 BT"/>
                </a:rPr>
                <a:t>This new data is called </a:t>
              </a:r>
              <a:r>
                <a:rPr i="1" sz="900">
                  <a:latin typeface="News706 BT"/>
                  <a:ea typeface="News706 BT"/>
                  <a:cs typeface="News706 BT"/>
                  <a:sym typeface="News706 BT"/>
                </a:rPr>
                <a:t>out of sample </a:t>
              </a:r>
              <a:r>
                <a:rPr sz="900">
                  <a:latin typeface="News706 BT"/>
                  <a:ea typeface="News706 BT"/>
                  <a:cs typeface="News706 BT"/>
                  <a:sym typeface="News706 BT"/>
                </a:rPr>
                <a:t>data. We don’t know the labels for these OOS records!</a:t>
              </a:r>
            </a:p>
            <a:p>
              <a:pPr algn="l" defTabSz="914400">
                <a:lnSpc>
                  <a:spcPts val="1100"/>
                </a:lnSpc>
                <a:defRPr b="0" sz="900">
                  <a:uFillTx/>
                  <a:latin typeface="+mn-lt"/>
                  <a:ea typeface="+mn-ea"/>
                  <a:cs typeface="+mn-cs"/>
                  <a:sym typeface="Gill Sans"/>
                </a:defRPr>
              </a:pPr>
            </a:p>
            <a:p>
              <a:pPr algn="l" defTabSz="914400">
                <a:lnSpc>
                  <a:spcPts val="1100"/>
                </a:lnSpc>
                <a:defRPr b="0" sz="900">
                  <a:uFillTx/>
                  <a:latin typeface="+mn-lt"/>
                  <a:ea typeface="+mn-ea"/>
                  <a:cs typeface="+mn-cs"/>
                  <a:sym typeface="Gill Sans"/>
                </a:defRPr>
              </a:pPr>
              <a:r>
                <a:rPr>
                  <a:latin typeface="News706 BT"/>
                  <a:ea typeface="News706 BT"/>
                  <a:cs typeface="News706 BT"/>
                  <a:sym typeface="News706 BT"/>
                </a:rPr>
                <a:t>We want to estimate OOS prediction error so we know what to expect from our model.</a:t>
              </a:r>
            </a:p>
          </p:txBody>
        </p:sp>
      </p:grpSp>
      <p:sp>
        <p:nvSpPr>
          <p:cNvPr id="306" name="Shape 306"/>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307" name="Shape 307"/>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3000">
                <a:uFillTx/>
              </a:defRPr>
            </a:pPr>
            <a:r>
              <a:rPr i="1"/>
              <a:t>Suppose we do the train/test split.</a:t>
            </a:r>
          </a:p>
          <a:p>
            <a:pPr algn="l" defTabSz="914400">
              <a:lnSpc>
                <a:spcPct val="120000"/>
              </a:lnSpc>
              <a:defRPr b="0" sz="3000">
                <a:uFillTx/>
              </a:defRPr>
            </a:pPr>
            <a:r>
              <a:rPr i="1"/>
              <a:t>Q: How well does test set error predict OOS?</a:t>
            </a:r>
            <a:endParaRPr i="1"/>
          </a:p>
          <a:p>
            <a:pPr algn="l" defTabSz="914400">
              <a:lnSpc>
                <a:spcPct val="120000"/>
              </a:lnSpc>
              <a:defRPr b="0" sz="2400">
                <a:uFillTx/>
              </a:defRPr>
            </a:pPr>
            <a:endParaRPr i="1"/>
          </a:p>
          <a:p>
            <a:pPr algn="l" defTabSz="914400">
              <a:lnSpc>
                <a:spcPct val="120000"/>
              </a:lnSpc>
              <a:defRPr b="0" sz="2000">
                <a:uFillTx/>
              </a:defRPr>
            </a:pPr>
            <a:r>
              <a:rPr i="1"/>
              <a:t>Thought experiment:</a:t>
            </a:r>
          </a:p>
          <a:p>
            <a:pPr algn="l" defTabSz="914400">
              <a:lnSpc>
                <a:spcPct val="120000"/>
              </a:lnSpc>
              <a:defRPr b="0" sz="2000">
                <a:uFillTx/>
              </a:defRPr>
            </a:pPr>
            <a:r>
              <a:rPr i="1"/>
              <a:t>Suppose we had done a different train/test split.</a:t>
            </a:r>
          </a:p>
          <a:p>
            <a:pPr algn="l" defTabSz="914400">
              <a:lnSpc>
                <a:spcPct val="120000"/>
              </a:lnSpc>
              <a:defRPr b="0" sz="2000">
                <a:uFillTx/>
              </a:defRPr>
            </a:pPr>
            <a:r>
              <a:rPr i="1"/>
              <a:t>Q: Would the test set error remain the same?</a:t>
            </a:r>
          </a:p>
          <a:p>
            <a:pPr algn="l" defTabSz="914400">
              <a:lnSpc>
                <a:spcPct val="120000"/>
              </a:lnSpc>
              <a:defRPr b="0" sz="2000">
                <a:uFillTx/>
              </a:defRPr>
            </a:pPr>
            <a:r>
              <a:rPr i="1"/>
              <a:t>A: Of course not!</a:t>
            </a:r>
          </a:p>
          <a:p>
            <a:pPr algn="l" defTabSz="914400">
              <a:lnSpc>
                <a:spcPct val="120000"/>
              </a:lnSpc>
              <a:defRPr b="0" sz="2400">
                <a:uFillTx/>
              </a:defRPr>
            </a:pPr>
            <a:endParaRPr i="1"/>
          </a:p>
          <a:p>
            <a:pPr algn="l" defTabSz="914400">
              <a:lnSpc>
                <a:spcPct val="120000"/>
              </a:lnSpc>
              <a:defRPr b="0" sz="3000">
                <a:uFillTx/>
              </a:defRPr>
            </a:pPr>
            <a:r>
              <a:rPr i="1"/>
              <a:t>A: On its own, not very well.</a:t>
            </a:r>
          </a:p>
        </p:txBody>
      </p:sp>
      <p:sp>
        <p:nvSpPr>
          <p:cNvPr id="310" name="Shape 310"/>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311" name="Shape 31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9">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09">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09">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309">
                                            <p:txEl>
                                              <p:pRg st="6" end="6"/>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30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0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9"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nvSpPr>
        <p:spPr>
          <a:xfrm>
            <a:off x="415924" y="1028699"/>
            <a:ext cx="7832786"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3000">
                <a:uFillTx/>
              </a:defRPr>
            </a:pPr>
            <a:r>
              <a:rPr i="1"/>
              <a:t>Suppose we do the train/test split.</a:t>
            </a:r>
          </a:p>
          <a:p>
            <a:pPr algn="l" defTabSz="914400">
              <a:lnSpc>
                <a:spcPct val="120000"/>
              </a:lnSpc>
              <a:defRPr b="0" sz="3000">
                <a:uFillTx/>
              </a:defRPr>
            </a:pPr>
            <a:r>
              <a:rPr i="1"/>
              <a:t>Q: How well does test set error predict OOS?</a:t>
            </a:r>
            <a:endParaRPr i="1"/>
          </a:p>
          <a:p>
            <a:pPr algn="l" defTabSz="914400">
              <a:lnSpc>
                <a:spcPct val="120000"/>
              </a:lnSpc>
              <a:defRPr b="0" sz="2400">
                <a:uFillTx/>
              </a:defRPr>
            </a:pPr>
            <a:endParaRPr i="1"/>
          </a:p>
          <a:p>
            <a:pPr algn="l" defTabSz="914400">
              <a:lnSpc>
                <a:spcPct val="120000"/>
              </a:lnSpc>
              <a:defRPr b="0" sz="2000">
                <a:uFillTx/>
              </a:defRPr>
            </a:pPr>
            <a:r>
              <a:rPr i="1"/>
              <a:t>Thought experiment:</a:t>
            </a:r>
          </a:p>
          <a:p>
            <a:pPr algn="l" defTabSz="914400">
              <a:lnSpc>
                <a:spcPct val="120000"/>
              </a:lnSpc>
              <a:defRPr b="0" sz="2000">
                <a:uFillTx/>
              </a:defRPr>
            </a:pPr>
            <a:r>
              <a:rPr i="1"/>
              <a:t>Suppose we had done a different train/test split.</a:t>
            </a:r>
          </a:p>
          <a:p>
            <a:pPr algn="l" defTabSz="914400">
              <a:lnSpc>
                <a:spcPct val="120000"/>
              </a:lnSpc>
              <a:defRPr b="0" sz="2000">
                <a:uFillTx/>
              </a:defRPr>
            </a:pPr>
            <a:r>
              <a:rPr i="1"/>
              <a:t>Q: Would the test set error remain the same?</a:t>
            </a:r>
          </a:p>
          <a:p>
            <a:pPr algn="l" defTabSz="914400">
              <a:lnSpc>
                <a:spcPct val="120000"/>
              </a:lnSpc>
              <a:defRPr b="0" sz="2000">
                <a:uFillTx/>
              </a:defRPr>
            </a:pPr>
            <a:r>
              <a:rPr i="1"/>
              <a:t>A: Of course not!</a:t>
            </a:r>
          </a:p>
          <a:p>
            <a:pPr algn="l" defTabSz="914400">
              <a:lnSpc>
                <a:spcPct val="120000"/>
              </a:lnSpc>
              <a:defRPr b="0" sz="2400">
                <a:uFillTx/>
              </a:defRPr>
            </a:pPr>
            <a:endParaRPr i="1"/>
          </a:p>
          <a:p>
            <a:pPr algn="l" defTabSz="914400">
              <a:lnSpc>
                <a:spcPct val="120000"/>
              </a:lnSpc>
              <a:defRPr b="0" sz="3000">
                <a:uFillTx/>
              </a:defRPr>
            </a:pPr>
            <a:r>
              <a:rPr i="1"/>
              <a:t>A: On its own, not very well.</a:t>
            </a:r>
          </a:p>
        </p:txBody>
      </p:sp>
      <p:grpSp>
        <p:nvGrpSpPr>
          <p:cNvPr id="317" name="Group 317"/>
          <p:cNvGrpSpPr/>
          <p:nvPr/>
        </p:nvGrpSpPr>
        <p:grpSpPr>
          <a:xfrm>
            <a:off x="7426324" y="3543300"/>
            <a:ext cx="1610360" cy="1326456"/>
            <a:chOff x="0" y="0"/>
            <a:chExt cx="1610358" cy="1326455"/>
          </a:xfrm>
        </p:grpSpPr>
        <p:pic>
          <p:nvPicPr>
            <p:cNvPr id="314" name="image6.png"/>
            <p:cNvPicPr>
              <a:picLocks noChangeAspect="1"/>
            </p:cNvPicPr>
            <p:nvPr/>
          </p:nvPicPr>
          <p:blipFill>
            <a:blip r:embed="rId2">
              <a:extLst/>
            </a:blip>
            <a:stretch>
              <a:fillRect/>
            </a:stretch>
          </p:blipFill>
          <p:spPr>
            <a:xfrm>
              <a:off x="0" y="0"/>
              <a:ext cx="1610359" cy="1326456"/>
            </a:xfrm>
            <a:prstGeom prst="rect">
              <a:avLst/>
            </a:prstGeom>
            <a:ln w="12700" cap="flat">
              <a:noFill/>
              <a:miter lim="400000"/>
            </a:ln>
            <a:effectLst/>
          </p:spPr>
        </p:pic>
        <p:sp>
          <p:nvSpPr>
            <p:cNvPr id="315" name="Shape 315"/>
            <p:cNvSpPr/>
            <p:nvPr/>
          </p:nvSpPr>
          <p:spPr>
            <a:xfrm>
              <a:off x="130841" y="99484"/>
              <a:ext cx="1328547"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l" defTabSz="914400">
                <a:lnSpc>
                  <a:spcPct val="75000"/>
                </a:lnSpc>
                <a:defRPr sz="1200">
                  <a:uFillTx/>
                </a:defRPr>
              </a:lvl1pPr>
            </a:lstStyle>
            <a:p>
              <a:pPr>
                <a:defRPr b="0">
                  <a:latin typeface="+mn-lt"/>
                  <a:ea typeface="+mn-ea"/>
                  <a:cs typeface="+mn-cs"/>
                  <a:sym typeface="Gill Sans"/>
                </a:defRPr>
              </a:pPr>
              <a:r>
                <a:rPr b="1">
                  <a:latin typeface="+mj-lt"/>
                  <a:ea typeface="+mj-ea"/>
                  <a:cs typeface="+mj-cs"/>
                  <a:sym typeface="Helvetica"/>
                </a:rPr>
                <a:t>NOTE</a:t>
              </a:r>
            </a:p>
          </p:txBody>
        </p:sp>
        <p:sp>
          <p:nvSpPr>
            <p:cNvPr id="316" name="Shape 316"/>
            <p:cNvSpPr/>
            <p:nvPr/>
          </p:nvSpPr>
          <p:spPr>
            <a:xfrm>
              <a:off x="130841" y="273581"/>
              <a:ext cx="1328547" cy="557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l" defTabSz="914400">
                <a:lnSpc>
                  <a:spcPts val="1100"/>
                </a:lnSpc>
                <a:defRPr b="0" sz="900">
                  <a:uFillTx/>
                  <a:latin typeface="+mn-lt"/>
                  <a:ea typeface="+mn-ea"/>
                  <a:cs typeface="+mn-cs"/>
                  <a:sym typeface="Gill Sans"/>
                </a:defRPr>
              </a:pPr>
            </a:p>
            <a:p>
              <a:pPr algn="l" defTabSz="914400">
                <a:lnSpc>
                  <a:spcPts val="1100"/>
                </a:lnSpc>
                <a:defRPr b="0" sz="4200">
                  <a:uFillTx/>
                  <a:latin typeface="+mn-lt"/>
                  <a:ea typeface="+mn-ea"/>
                  <a:cs typeface="+mn-cs"/>
                  <a:sym typeface="Gill Sans"/>
                </a:defRPr>
              </a:pPr>
              <a:r>
                <a:rPr sz="900">
                  <a:latin typeface="News706 BT"/>
                  <a:ea typeface="News706 BT"/>
                  <a:cs typeface="News706 BT"/>
                  <a:sym typeface="News706 BT"/>
                </a:rPr>
                <a:t>The test set error gives a </a:t>
              </a:r>
              <a:r>
                <a:rPr i="1" sz="900">
                  <a:latin typeface="News706 BT"/>
                  <a:ea typeface="News706 BT"/>
                  <a:cs typeface="News706 BT"/>
                  <a:sym typeface="News706 BT"/>
                </a:rPr>
                <a:t>high-variance estimate </a:t>
              </a:r>
              <a:r>
                <a:rPr sz="900">
                  <a:latin typeface="News706 BT"/>
                  <a:ea typeface="News706 BT"/>
                  <a:cs typeface="News706 BT"/>
                  <a:sym typeface="News706 BT"/>
                </a:rPr>
                <a:t>of OOS accuracy.</a:t>
              </a:r>
            </a:p>
          </p:txBody>
        </p:sp>
      </p:grpSp>
      <p:sp>
        <p:nvSpPr>
          <p:cNvPr id="318" name="Shape 318"/>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319" name="Shape 319"/>
          <p:cNvSpPr/>
          <p:nvPr/>
        </p:nvSpPr>
        <p:spPr>
          <a:xfrm>
            <a:off x="468153" y="505195"/>
            <a:ext cx="7874121"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lnSpc>
                <a:spcPts val="2300"/>
              </a:lnSpc>
            </a:lvl1pPr>
          </a:lstStyle>
          <a:p>
            <a:pPr/>
            <a:r>
              <a:t>TEST SET APPROACH</a:t>
            </a:r>
          </a:p>
        </p:txBody>
      </p:sp>
      <p:sp>
        <p:nvSpPr>
          <p:cNvPr id="320" name="Shape 320"/>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nvSpPr>
        <p:spPr>
          <a:xfrm>
            <a:off x="625195" y="1057512"/>
            <a:ext cx="6800414" cy="39928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3000">
                <a:uFillTx/>
              </a:defRPr>
            </a:pPr>
            <a:r>
              <a:rPr i="1"/>
              <a:t>Something is still missing!</a:t>
            </a:r>
          </a:p>
          <a:p>
            <a:pPr algn="l" defTabSz="914400">
              <a:lnSpc>
                <a:spcPct val="120000"/>
              </a:lnSpc>
              <a:defRPr b="0" sz="3000">
                <a:uFillTx/>
              </a:defRPr>
            </a:pPr>
            <a:r>
              <a:rPr i="1"/>
              <a:t>Q: How can we do better?</a:t>
            </a:r>
          </a:p>
          <a:p>
            <a:pPr algn="l" defTabSz="914400">
              <a:lnSpc>
                <a:spcPct val="120000"/>
              </a:lnSpc>
              <a:defRPr b="0" sz="2400">
                <a:uFillTx/>
              </a:defRPr>
            </a:pPr>
            <a:endParaRPr i="1"/>
          </a:p>
          <a:p>
            <a:pPr algn="l" defTabSz="914400">
              <a:lnSpc>
                <a:spcPct val="120000"/>
              </a:lnSpc>
              <a:defRPr b="0" sz="2000">
                <a:uFillTx/>
              </a:defRPr>
            </a:pPr>
            <a:r>
              <a:rPr i="1"/>
              <a:t>Thought experiment:</a:t>
            </a:r>
          </a:p>
          <a:p>
            <a:pPr algn="l" defTabSz="914400">
              <a:lnSpc>
                <a:spcPct val="120000"/>
              </a:lnSpc>
              <a:defRPr b="0" sz="2000">
                <a:uFillTx/>
              </a:defRPr>
            </a:pPr>
            <a:r>
              <a:rPr i="1"/>
              <a:t>Different train/test splits will give us different test set errors.</a:t>
            </a:r>
          </a:p>
          <a:p>
            <a:pPr algn="l" defTabSz="914400">
              <a:lnSpc>
                <a:spcPct val="120000"/>
              </a:lnSpc>
              <a:defRPr b="0" sz="2000">
                <a:uFillTx/>
              </a:defRPr>
            </a:pPr>
            <a:r>
              <a:rPr i="1"/>
              <a:t>Q: What if we did a bunch of these and took the average?</a:t>
            </a:r>
          </a:p>
          <a:p>
            <a:pPr algn="l" defTabSz="914400">
              <a:lnSpc>
                <a:spcPct val="120000"/>
              </a:lnSpc>
              <a:defRPr b="0" sz="2000">
                <a:uFillTx/>
              </a:defRPr>
            </a:pPr>
            <a:r>
              <a:rPr i="1"/>
              <a:t>A: Now you’re talking!</a:t>
            </a:r>
          </a:p>
          <a:p>
            <a:pPr algn="l" defTabSz="914400">
              <a:lnSpc>
                <a:spcPct val="120000"/>
              </a:lnSpc>
              <a:defRPr b="0" sz="2400">
                <a:uFillTx/>
              </a:defRPr>
            </a:pPr>
            <a:endParaRPr i="1"/>
          </a:p>
          <a:p>
            <a:pPr algn="l" defTabSz="914400">
              <a:lnSpc>
                <a:spcPct val="120000"/>
              </a:lnSpc>
              <a:defRPr b="0" sz="3000">
                <a:uFillTx/>
              </a:defRPr>
            </a:pPr>
            <a:r>
              <a:rPr i="1"/>
              <a:t>A: Cross-validation.</a:t>
            </a:r>
          </a:p>
        </p:txBody>
      </p:sp>
      <p:sp>
        <p:nvSpPr>
          <p:cNvPr id="323" name="Shape 323"/>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324" name="Shape 324"/>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2">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22">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22">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322">
                                            <p:txEl>
                                              <p:pRg st="6" end="6"/>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32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2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22"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58" name="Shape 158"/>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 name="Shape 159"/>
          <p:cNvSpPr/>
          <p:nvPr>
            <p:ph type="title"/>
          </p:nvPr>
        </p:nvSpPr>
        <p:spPr>
          <a:prstGeom prst="rect">
            <a:avLst/>
          </a:prstGeom>
        </p:spPr>
        <p:txBody>
          <a:bodyPr/>
          <a:lstStyle/>
          <a:p>
            <a:pPr/>
            <a:r>
              <a:t>AGENDA</a:t>
            </a:r>
          </a:p>
        </p:txBody>
      </p:sp>
      <p:sp>
        <p:nvSpPr>
          <p:cNvPr id="160" name="Shape 160"/>
          <p:cNvSpPr/>
          <p:nvPr>
            <p:ph type="body" idx="1"/>
          </p:nvPr>
        </p:nvSpPr>
        <p:spPr>
          <a:prstGeom prst="rect">
            <a:avLst/>
          </a:prstGeom>
        </p:spPr>
        <p:txBody>
          <a:bodyPr/>
          <a:lstStyle/>
          <a:p>
            <a:pPr marL="352777" indent="-352777">
              <a:buClrTx/>
              <a:buSzPct val="100000"/>
              <a:buFontTx/>
              <a:buAutoNum type="arabicPeriod" startAt="1"/>
            </a:pPr>
            <a:r>
              <a:t>Evaluating machine learning models</a:t>
            </a:r>
          </a:p>
          <a:p>
            <a:pPr marL="352777" indent="-352777">
              <a:buClrTx/>
              <a:buSzPct val="100000"/>
              <a:buFontTx/>
              <a:buAutoNum type="arabicPeriod" startAt="1"/>
            </a:pPr>
            <a:r>
              <a:t>Why is this important?</a:t>
            </a:r>
          </a:p>
          <a:p>
            <a:pPr marL="352777" indent="-352777">
              <a:buClrTx/>
              <a:buSzPct val="100000"/>
              <a:buFontTx/>
              <a:buAutoNum type="arabicPeriod" startAt="1"/>
            </a:pPr>
            <a:r>
              <a:t>Correctly assessing the accuracy of a model</a:t>
            </a:r>
          </a:p>
          <a:p>
            <a:pPr marL="352777" indent="-352777">
              <a:buClrTx/>
              <a:buSzPct val="100000"/>
              <a:buFontTx/>
              <a:buAutoNum type="arabicPeriod" startAt="1"/>
            </a:pPr>
            <a:r>
              <a:t>Lab</a:t>
            </a:r>
          </a:p>
          <a:p>
            <a:pPr marL="352777" indent="-352777">
              <a:buClrTx/>
              <a:buSzPct val="100000"/>
              <a:buFontTx/>
              <a:buAutoNum type="arabicPeriod" startAt="1"/>
            </a:pPr>
            <a:r>
              <a:t>Review</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nvSpPr>
        <p:spPr>
          <a:xfrm>
            <a:off x="263524" y="1104899"/>
            <a:ext cx="8909984" cy="28041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3000">
                <a:uFillTx/>
              </a:defRPr>
            </a:pPr>
            <a:r>
              <a:rPr i="1"/>
              <a:t>Steps for K-fold cross-validation:</a:t>
            </a:r>
          </a:p>
          <a:p>
            <a:pPr algn="l" defTabSz="914400">
              <a:lnSpc>
                <a:spcPct val="120000"/>
              </a:lnSpc>
              <a:defRPr b="0" sz="2200">
                <a:uFillTx/>
              </a:defRPr>
            </a:pPr>
            <a:endParaRPr i="1"/>
          </a:p>
          <a:p>
            <a:pPr marL="352777" indent="-352777" algn="l" defTabSz="914400">
              <a:lnSpc>
                <a:spcPct val="120000"/>
              </a:lnSpc>
              <a:buSzPct val="100000"/>
              <a:buAutoNum type="arabicParenR" startAt="1"/>
              <a:defRPr b="0" sz="2000">
                <a:uFillTx/>
              </a:defRPr>
            </a:pPr>
            <a:r>
              <a:rPr i="1"/>
              <a:t>Randomly split the dataset into K equal partitions. </a:t>
            </a:r>
            <a:endParaRPr i="1"/>
          </a:p>
          <a:p>
            <a:pPr marL="352777" indent="-352777" algn="l" defTabSz="914400">
              <a:lnSpc>
                <a:spcPct val="120000"/>
              </a:lnSpc>
              <a:buSzPct val="100000"/>
              <a:buAutoNum type="arabicParenR" startAt="1"/>
              <a:defRPr b="0" sz="2000">
                <a:uFillTx/>
              </a:defRPr>
            </a:pPr>
            <a:r>
              <a:rPr i="1"/>
              <a:t>Use partition 1 as test set &amp; union of other partitions as training set.</a:t>
            </a:r>
            <a:endParaRPr i="1"/>
          </a:p>
          <a:p>
            <a:pPr marL="352777" indent="-352777" algn="l" defTabSz="914400">
              <a:lnSpc>
                <a:spcPct val="120000"/>
              </a:lnSpc>
              <a:buSzPct val="100000"/>
              <a:buAutoNum type="arabicParenR" startAt="1"/>
              <a:defRPr b="0" sz="2000">
                <a:uFillTx/>
              </a:defRPr>
            </a:pPr>
            <a:r>
              <a:rPr i="1"/>
              <a:t>Calculate test set error.</a:t>
            </a:r>
            <a:endParaRPr i="1"/>
          </a:p>
          <a:p>
            <a:pPr marL="352777" indent="-352777" algn="l" defTabSz="914400">
              <a:lnSpc>
                <a:spcPct val="120000"/>
              </a:lnSpc>
              <a:buSzPct val="100000"/>
              <a:buAutoNum type="arabicParenR" startAt="1"/>
              <a:defRPr b="0" sz="2000">
                <a:uFillTx/>
              </a:defRPr>
            </a:pPr>
            <a:r>
              <a:rPr i="1"/>
              <a:t>Repeat steps 2-3 using a different partition as the test set at each iteration.</a:t>
            </a:r>
          </a:p>
          <a:p>
            <a:pPr algn="l" defTabSz="914400">
              <a:lnSpc>
                <a:spcPct val="120000"/>
              </a:lnSpc>
              <a:defRPr b="0" sz="2000">
                <a:uFillTx/>
              </a:defRPr>
            </a:pPr>
            <a:r>
              <a:rPr i="1"/>
              <a:t>5)  Take the average test set error as the estimate of OOS accuracy.</a:t>
            </a:r>
          </a:p>
        </p:txBody>
      </p:sp>
      <p:sp>
        <p:nvSpPr>
          <p:cNvPr id="327" name="Shape 327"/>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CROSS VALIDATION</a:t>
            </a:r>
          </a:p>
        </p:txBody>
      </p:sp>
      <p:sp>
        <p:nvSpPr>
          <p:cNvPr id="328" name="Shape 328"/>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3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3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32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32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26"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nvSpPr>
        <p:spPr>
          <a:xfrm>
            <a:off x="535938" y="4891325"/>
            <a:ext cx="696658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0" sz="800">
                <a:uFillTx/>
                <a:latin typeface="News706 BT"/>
                <a:ea typeface="News706 BT"/>
                <a:cs typeface="News706 BT"/>
                <a:sym typeface="News706 BT"/>
              </a:defRPr>
            </a:lvl1pPr>
          </a:lstStyle>
          <a:p>
            <a:pPr>
              <a:defRPr>
                <a:latin typeface="+mn-lt"/>
                <a:ea typeface="+mn-ea"/>
                <a:cs typeface="+mn-cs"/>
                <a:sym typeface="Gill Sans"/>
              </a:defRPr>
            </a:pPr>
            <a:r>
              <a:rPr>
                <a:latin typeface="News706 BT"/>
                <a:ea typeface="News706 BT"/>
                <a:cs typeface="News706 BT"/>
                <a:sym typeface="News706 BT"/>
              </a:rPr>
              <a:t>Source: http://nbviewer.ipython.org/github/fonnesbeck/Bios366/blob/master/notebooks/Section6_3-Model-Selection-and-Validation.ipynb</a:t>
            </a:r>
          </a:p>
        </p:txBody>
      </p:sp>
      <p:pic>
        <p:nvPicPr>
          <p:cNvPr id="331" name="image14.png"/>
          <p:cNvPicPr>
            <a:picLocks noChangeAspect="1"/>
          </p:cNvPicPr>
          <p:nvPr/>
        </p:nvPicPr>
        <p:blipFill>
          <a:blip r:embed="rId2">
            <a:extLst/>
          </a:blip>
          <a:stretch>
            <a:fillRect/>
          </a:stretch>
        </p:blipFill>
        <p:spPr>
          <a:xfrm>
            <a:off x="496887" y="1200249"/>
            <a:ext cx="8529638" cy="2419251"/>
          </a:xfrm>
          <a:prstGeom prst="rect">
            <a:avLst/>
          </a:prstGeom>
          <a:ln w="12700">
            <a:miter lim="400000"/>
          </a:ln>
        </p:spPr>
      </p:pic>
      <p:sp>
        <p:nvSpPr>
          <p:cNvPr id="332" name="Shape 332"/>
          <p:cNvSpPr/>
          <p:nvPr/>
        </p:nvSpPr>
        <p:spPr>
          <a:xfrm>
            <a:off x="720724" y="3752046"/>
            <a:ext cx="761409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0" i="1" sz="2000">
                <a:uFillTx/>
              </a:defRPr>
            </a:lvl1pPr>
          </a:lstStyle>
          <a:p>
            <a:pPr>
              <a:defRPr i="0"/>
            </a:pPr>
            <a:r>
              <a:rPr i="1"/>
              <a:t>5-fold cross-validation: red = training folds, blue = test fold</a:t>
            </a:r>
          </a:p>
        </p:txBody>
      </p:sp>
      <p:sp>
        <p:nvSpPr>
          <p:cNvPr id="333" name="Shape 333"/>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CROSS VALIDATION</a:t>
            </a:r>
          </a:p>
        </p:txBody>
      </p:sp>
      <p:sp>
        <p:nvSpPr>
          <p:cNvPr id="334" name="Shape 334"/>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nvSpPr>
        <p:spPr>
          <a:xfrm>
            <a:off x="327024" y="1006455"/>
            <a:ext cx="7943325" cy="29565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2000">
                <a:uFillTx/>
              </a:defRPr>
            </a:pPr>
            <a:r>
              <a:rPr i="1"/>
              <a:t>Features of K-fold cross-validation:</a:t>
            </a:r>
            <a:endParaRPr i="1"/>
          </a:p>
          <a:p>
            <a:pPr algn="l" defTabSz="914400">
              <a:lnSpc>
                <a:spcPct val="120000"/>
              </a:lnSpc>
              <a:defRPr b="0" sz="2000">
                <a:uFillTx/>
              </a:defRPr>
            </a:pPr>
            <a:endParaRPr i="1"/>
          </a:p>
          <a:p>
            <a:pPr marL="186689" indent="-146050" algn="l" defTabSz="914400">
              <a:lnSpc>
                <a:spcPct val="120000"/>
              </a:lnSpc>
              <a:buClr>
                <a:srgbClr val="000000"/>
              </a:buClr>
              <a:buSzPct val="69000"/>
              <a:buFont typeface="Lucida Grande"/>
              <a:buChar char="‣"/>
              <a:defRPr b="0" sz="2000">
                <a:uFillTx/>
              </a:defRPr>
            </a:pPr>
            <a:r>
              <a:rPr i="1"/>
              <a:t>More accurate estimate of OOS prediction error.</a:t>
            </a:r>
          </a:p>
          <a:p>
            <a:pPr marL="186689" indent="-146050" algn="l" defTabSz="914400">
              <a:lnSpc>
                <a:spcPct val="120000"/>
              </a:lnSpc>
              <a:buClr>
                <a:srgbClr val="000000"/>
              </a:buClr>
              <a:buSzPct val="69000"/>
              <a:buFont typeface="Lucida Grande"/>
              <a:buChar char="‣"/>
              <a:defRPr b="0" sz="2000">
                <a:uFillTx/>
              </a:defRPr>
            </a:pPr>
            <a:r>
              <a:rPr i="1"/>
              <a:t>More efficient use of data than single train/test split.</a:t>
            </a:r>
            <a:br>
              <a:rPr i="1"/>
            </a:br>
            <a:r>
              <a:rPr i="1"/>
              <a:t>     - Each record in our dataset is used for both training and testing.</a:t>
            </a:r>
            <a:endParaRPr i="1"/>
          </a:p>
          <a:p>
            <a:pPr marL="186689" indent="-146050" algn="l" defTabSz="914400">
              <a:lnSpc>
                <a:spcPct val="120000"/>
              </a:lnSpc>
              <a:buClr>
                <a:srgbClr val="000000"/>
              </a:buClr>
              <a:buSzPct val="69000"/>
              <a:buFont typeface="Lucida Grande"/>
              <a:buChar char="‣"/>
              <a:defRPr b="0" sz="2000">
                <a:uFillTx/>
              </a:defRPr>
            </a:pPr>
            <a:r>
              <a:rPr i="1"/>
              <a:t>Presents tradeoff between efficiency an computational expense.</a:t>
            </a:r>
            <a:br>
              <a:rPr i="1"/>
            </a:br>
            <a:r>
              <a:rPr i="1"/>
              <a:t>    - 10-fold CV is 10x more expensive than a single train/test split</a:t>
            </a:r>
          </a:p>
          <a:p>
            <a:pPr marL="186689" indent="-146050" algn="l" defTabSz="914400">
              <a:lnSpc>
                <a:spcPct val="120000"/>
              </a:lnSpc>
              <a:buClr>
                <a:srgbClr val="000000"/>
              </a:buClr>
              <a:buSzPct val="69000"/>
              <a:buFont typeface="Lucida Grande"/>
              <a:buChar char="‣"/>
              <a:defRPr b="0" sz="2000">
                <a:uFillTx/>
              </a:defRPr>
            </a:pPr>
            <a:r>
              <a:rPr i="1"/>
              <a:t>Can be used for parameter tuning and model selection.</a:t>
            </a:r>
          </a:p>
        </p:txBody>
      </p:sp>
      <p:sp>
        <p:nvSpPr>
          <p:cNvPr id="337" name="Shape 337"/>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CROSS VALIDATION</a:t>
            </a:r>
          </a:p>
        </p:txBody>
      </p:sp>
      <p:sp>
        <p:nvSpPr>
          <p:cNvPr id="338" name="Shape 338"/>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6">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36">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36">
                                            <p:txEl>
                                              <p:pRg st="4" end="4"/>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33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36"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nvSpPr>
        <p:spPr>
          <a:xfrm>
            <a:off x="327024" y="1273155"/>
            <a:ext cx="8448676" cy="29565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lnSpc>
                <a:spcPct val="120000"/>
              </a:lnSpc>
              <a:defRPr i="1" sz="2000">
                <a:uFillTx/>
              </a:defRPr>
            </a:pPr>
            <a:r>
              <a:t>Errors due to Bias</a:t>
            </a:r>
          </a:p>
          <a:p>
            <a:pPr algn="l" defTabSz="914400">
              <a:lnSpc>
                <a:spcPct val="120000"/>
              </a:lnSpc>
              <a:defRPr b="0" i="1" sz="2000">
                <a:uFillTx/>
              </a:defRPr>
            </a:pPr>
            <a:r>
              <a:t>When we are training over multiple data sets we will have different errors. Bias measures how far off we are in general the predictions are from the actual values</a:t>
            </a:r>
          </a:p>
          <a:p>
            <a:pPr algn="l" defTabSz="914400">
              <a:lnSpc>
                <a:spcPct val="120000"/>
              </a:lnSpc>
              <a:defRPr b="0" i="1" sz="2000">
                <a:uFillTx/>
              </a:defRPr>
            </a:pPr>
          </a:p>
          <a:p>
            <a:pPr algn="l" defTabSz="914400">
              <a:lnSpc>
                <a:spcPct val="120000"/>
              </a:lnSpc>
              <a:defRPr b="0" sz="2000">
                <a:uFillTx/>
              </a:defRPr>
            </a:pPr>
            <a:r>
              <a:t>Errors due to Variance</a:t>
            </a:r>
          </a:p>
          <a:p>
            <a:pPr algn="l" defTabSz="914400">
              <a:lnSpc>
                <a:spcPct val="120000"/>
              </a:lnSpc>
              <a:defRPr b="0" i="1" sz="2000">
                <a:uFillTx/>
              </a:defRPr>
            </a:pPr>
            <a:r>
              <a:t>This is how variable our model is for a given data point. The variance calculates how much the predicted are from  the actual values</a:t>
            </a:r>
          </a:p>
        </p:txBody>
      </p:sp>
      <p:sp>
        <p:nvSpPr>
          <p:cNvPr id="341" name="Shape 341"/>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sp>
        <p:nvSpPr>
          <p:cNvPr id="342" name="Shape 342"/>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4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40">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340">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340">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340">
                                            <p:txEl>
                                              <p:pRg st="3" end="3"/>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34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40"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pic>
        <p:nvPicPr>
          <p:cNvPr id="345" name="pasted-image.png"/>
          <p:cNvPicPr>
            <a:picLocks noChangeAspect="1"/>
          </p:cNvPicPr>
          <p:nvPr/>
        </p:nvPicPr>
        <p:blipFill>
          <a:blip r:embed="rId2">
            <a:extLst/>
          </a:blip>
          <a:stretch>
            <a:fillRect/>
          </a:stretch>
        </p:blipFill>
        <p:spPr>
          <a:xfrm>
            <a:off x="2404683" y="1103540"/>
            <a:ext cx="4553709" cy="4154260"/>
          </a:xfrm>
          <a:prstGeom prst="rect">
            <a:avLst/>
          </a:prstGeom>
          <a:ln w="25400"/>
        </p:spPr>
      </p:pic>
      <p:sp>
        <p:nvSpPr>
          <p:cNvPr id="346" name="Shape 346"/>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
        <p:nvSpPr>
          <p:cNvPr id="347" name="Shape 347"/>
          <p:cNvSpPr/>
          <p:nvPr/>
        </p:nvSpPr>
        <p:spPr>
          <a:xfrm>
            <a:off x="8601075" y="526256"/>
            <a:ext cx="323752"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lgn="l" defTabSz="457200">
              <a:defRPr>
                <a:uFillTx/>
                <a:latin typeface="Trebuchet MS"/>
                <a:ea typeface="Trebuchet MS"/>
                <a:cs typeface="Trebuchet MS"/>
                <a:sym typeface="Trebuchet MS"/>
              </a:defRPr>
            </a:pPr>
            <a:fld id="{86CB4B4D-7CA3-9044-876B-883B54F8677D}" type="slidenum"/>
            <a:r>
              <a:t>￼</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9" name="pasted-image.png"/>
          <p:cNvPicPr>
            <a:picLocks noChangeAspect="1"/>
          </p:cNvPicPr>
          <p:nvPr/>
        </p:nvPicPr>
        <p:blipFill>
          <a:blip r:embed="rId2">
            <a:extLst/>
          </a:blip>
          <a:stretch>
            <a:fillRect/>
          </a:stretch>
        </p:blipFill>
        <p:spPr>
          <a:xfrm>
            <a:off x="1557337" y="1136650"/>
            <a:ext cx="6248401" cy="3924300"/>
          </a:xfrm>
          <a:prstGeom prst="rect">
            <a:avLst/>
          </a:prstGeom>
          <a:ln w="25400"/>
        </p:spPr>
      </p:pic>
      <p:sp>
        <p:nvSpPr>
          <p:cNvPr id="350" name="Shape 350"/>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sp>
        <p:nvSpPr>
          <p:cNvPr id="351" name="Shape 351"/>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BIAS - VARIANCE TRADEOFF</a:t>
            </a:r>
          </a:p>
        </p:txBody>
      </p:sp>
      <p:pic>
        <p:nvPicPr>
          <p:cNvPr id="354" name="pasted-image.png"/>
          <p:cNvPicPr>
            <a:picLocks noChangeAspect="1"/>
          </p:cNvPicPr>
          <p:nvPr/>
        </p:nvPicPr>
        <p:blipFill>
          <a:blip r:embed="rId2">
            <a:extLst/>
          </a:blip>
          <a:stretch>
            <a:fillRect/>
          </a:stretch>
        </p:blipFill>
        <p:spPr>
          <a:xfrm>
            <a:off x="2018960" y="983218"/>
            <a:ext cx="5325155" cy="4249182"/>
          </a:xfrm>
          <a:prstGeom prst="rect">
            <a:avLst/>
          </a:prstGeom>
          <a:ln w="25400"/>
        </p:spPr>
      </p:pic>
      <p:sp>
        <p:nvSpPr>
          <p:cNvPr id="355" name="Shape 355"/>
          <p:cNvSpPr/>
          <p:nvPr>
            <p:ph type="sldNum" sz="quarter" idx="2"/>
          </p:nvPr>
        </p:nvSpPr>
        <p:spPr>
          <a:xfrm>
            <a:off x="8601075" y="526256"/>
            <a:ext cx="323752"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7" name="pasted-image.png"/>
          <p:cNvPicPr>
            <a:picLocks noChangeAspect="1"/>
          </p:cNvPicPr>
          <p:nvPr/>
        </p:nvPicPr>
        <p:blipFill>
          <a:blip r:embed="rId2">
            <a:extLst/>
          </a:blip>
          <a:stretch>
            <a:fillRect/>
          </a:stretch>
        </p:blipFill>
        <p:spPr>
          <a:xfrm>
            <a:off x="-1719324" y="980528"/>
            <a:ext cx="9766423" cy="4266707"/>
          </a:xfrm>
          <a:prstGeom prst="rect">
            <a:avLst/>
          </a:prstGeom>
          <a:ln w="25400"/>
        </p:spPr>
      </p:pic>
      <p:sp>
        <p:nvSpPr>
          <p:cNvPr id="358" name="Shape 35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59" name="Shape 35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60" name="Shape 360"/>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pic>
        <p:nvPicPr>
          <p:cNvPr id="361" name="pasted-image.png"/>
          <p:cNvPicPr>
            <a:picLocks noChangeAspect="1"/>
          </p:cNvPicPr>
          <p:nvPr/>
        </p:nvPicPr>
        <p:blipFill>
          <a:blip r:embed="rId3">
            <a:extLst/>
          </a:blip>
          <a:stretch>
            <a:fillRect/>
          </a:stretch>
        </p:blipFill>
        <p:spPr>
          <a:xfrm>
            <a:off x="3868737" y="952500"/>
            <a:ext cx="7010401" cy="5257800"/>
          </a:xfrm>
          <a:prstGeom prst="rect">
            <a:avLst/>
          </a:prstGeom>
          <a:ln w="25400"/>
        </p:spPr>
      </p:pic>
      <p:sp>
        <p:nvSpPr>
          <p:cNvPr id="362" name="Shape 362"/>
          <p:cNvSpPr/>
          <p:nvPr>
            <p:ph type="title" idx="4294967295"/>
          </p:nvPr>
        </p:nvSpPr>
        <p:spPr>
          <a:xfrm>
            <a:off x="-1544638" y="681831"/>
            <a:ext cx="8426451" cy="3894138"/>
          </a:xfrm>
          <a:prstGeom prst="rect">
            <a:avLst/>
          </a:prstGeom>
        </p:spPr>
        <p:txBody>
          <a:bodyPr lIns="38100" tIns="38100" rIns="38100" bIns="38100" anchor="ctr"/>
          <a:lstStyle>
            <a:lvl1pPr marL="27728" marR="27728" algn="ctr" defTabSz="914400">
              <a:lnSpc>
                <a:spcPct val="70000"/>
              </a:lnSpc>
              <a:defRPr sz="8800"/>
            </a:lvl1pPr>
          </a:lstStyle>
          <a:p>
            <a:pPr/>
            <a:r>
              <a:t>					LAB</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5" name="Shape 3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6" name="Shape 36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7" name="Shape 36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368" name="Shape 36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9" name="Shape 369"/>
          <p:cNvSpPr/>
          <p:nvPr>
            <p:ph type="title"/>
          </p:nvPr>
        </p:nvSpPr>
        <p:spPr>
          <a:prstGeom prst="rect">
            <a:avLst/>
          </a:prstGeom>
        </p:spPr>
        <p:txBody>
          <a:bodyPr/>
          <a:lstStyle/>
          <a:p>
            <a:pPr/>
            <a:r>
              <a:t>SYNCHING A FORK</a:t>
            </a:r>
          </a:p>
        </p:txBody>
      </p:sp>
      <p:sp>
        <p:nvSpPr>
          <p:cNvPr id="370" name="Shape 370"/>
          <p:cNvSpPr/>
          <p:nvPr/>
        </p:nvSpPr>
        <p:spPr>
          <a:xfrm>
            <a:off x="454024" y="1226372"/>
            <a:ext cx="8455027" cy="27342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b="0" sz="2000">
                <a:latin typeface="Futura"/>
                <a:ea typeface="Futura"/>
                <a:cs typeface="Futura"/>
                <a:sym typeface="Futura"/>
              </a:defRPr>
            </a:pPr>
            <a:r>
              <a:t>git remote -v</a:t>
            </a:r>
          </a:p>
          <a:p>
            <a:pPr marR="65828" algn="l" defTabSz="914400">
              <a:lnSpc>
                <a:spcPts val="2400"/>
              </a:lnSpc>
              <a:spcBef>
                <a:spcPts val="700"/>
              </a:spcBef>
              <a:defRPr b="0" sz="2000">
                <a:latin typeface="Futura"/>
                <a:ea typeface="Futura"/>
                <a:cs typeface="Futura"/>
                <a:sym typeface="Futura"/>
              </a:defRPr>
            </a:pPr>
            <a:r>
              <a:t>git remote add upstream https://github.com/ihansel/SYD_DAT_4.git</a:t>
            </a:r>
          </a:p>
          <a:p>
            <a:pPr marR="65828" algn="l" defTabSz="914400">
              <a:lnSpc>
                <a:spcPts val="2400"/>
              </a:lnSpc>
              <a:spcBef>
                <a:spcPts val="700"/>
              </a:spcBef>
              <a:defRPr b="0" sz="2000">
                <a:latin typeface="Futura"/>
                <a:ea typeface="Futura"/>
                <a:cs typeface="Futura"/>
                <a:sym typeface="Futura"/>
              </a:defRPr>
            </a:pPr>
            <a:r>
              <a:t>git remote -v</a:t>
            </a:r>
          </a:p>
          <a:p>
            <a:pPr marR="65828" algn="l" defTabSz="914400">
              <a:lnSpc>
                <a:spcPts val="2400"/>
              </a:lnSpc>
              <a:spcBef>
                <a:spcPts val="700"/>
              </a:spcBef>
              <a:defRPr b="0" sz="2000">
                <a:latin typeface="Futura"/>
                <a:ea typeface="Futura"/>
                <a:cs typeface="Futura"/>
                <a:sym typeface="Futura"/>
              </a:defRPr>
            </a:pPr>
            <a:r>
              <a:t>git fetch upstream</a:t>
            </a:r>
          </a:p>
          <a:p>
            <a:pPr marR="65828" algn="l" defTabSz="914400">
              <a:lnSpc>
                <a:spcPts val="2400"/>
              </a:lnSpc>
              <a:spcBef>
                <a:spcPts val="700"/>
              </a:spcBef>
              <a:defRPr b="0" sz="2000">
                <a:latin typeface="Futura"/>
                <a:ea typeface="Futura"/>
                <a:cs typeface="Futura"/>
                <a:sym typeface="Futura"/>
              </a:defRPr>
            </a:pPr>
            <a:r>
              <a:t>git checkout master</a:t>
            </a:r>
          </a:p>
          <a:p>
            <a:pPr marR="65828" algn="l" defTabSz="914400">
              <a:lnSpc>
                <a:spcPts val="2400"/>
              </a:lnSpc>
              <a:spcBef>
                <a:spcPts val="700"/>
              </a:spcBef>
              <a:defRPr b="0" sz="2000">
                <a:latin typeface="Futura"/>
                <a:ea typeface="Futura"/>
                <a:cs typeface="Futura"/>
                <a:sym typeface="Futura"/>
              </a:defRPr>
            </a:pPr>
            <a:r>
              <a:t>git merge upstream/master</a:t>
            </a:r>
          </a:p>
          <a:p>
            <a:pPr marR="65828" algn="l" defTabSz="914400">
              <a:lnSpc>
                <a:spcPts val="2400"/>
              </a:lnSpc>
              <a:spcBef>
                <a:spcPts val="700"/>
              </a:spcBef>
              <a:defRPr b="0" sz="2000">
                <a:latin typeface="Futura"/>
                <a:ea typeface="Futura"/>
                <a:cs typeface="Futura"/>
                <a:sym typeface="Futura"/>
              </a:defRPr>
            </a:pPr>
            <a:r>
              <a:t>git merge branch -X upstream  (if the above line doesn’t work)</a:t>
            </a:r>
          </a:p>
        </p:txBody>
      </p:sp>
      <p:pic>
        <p:nvPicPr>
          <p:cNvPr id="371" name="pasted-image.png"/>
          <p:cNvPicPr>
            <a:picLocks noChangeAspect="1"/>
          </p:cNvPicPr>
          <p:nvPr/>
        </p:nvPicPr>
        <p:blipFill>
          <a:blip r:embed="rId2">
            <a:extLst/>
          </a:blip>
          <a:stretch>
            <a:fillRect/>
          </a:stretch>
        </p:blipFill>
        <p:spPr>
          <a:xfrm>
            <a:off x="2265204" y="3985257"/>
            <a:ext cx="2240977" cy="1243333"/>
          </a:xfrm>
          <a:prstGeom prst="rect">
            <a:avLst/>
          </a:prstGeom>
          <a:ln w="25400"/>
        </p:spPr>
      </p:pic>
      <p:pic>
        <p:nvPicPr>
          <p:cNvPr id="372" name="pasted-image.png"/>
          <p:cNvPicPr>
            <a:picLocks noChangeAspect="1"/>
          </p:cNvPicPr>
          <p:nvPr/>
        </p:nvPicPr>
        <p:blipFill>
          <a:blip r:embed="rId2">
            <a:extLst/>
          </a:blip>
          <a:stretch>
            <a:fillRect/>
          </a:stretch>
        </p:blipFill>
        <p:spPr>
          <a:xfrm>
            <a:off x="4580066" y="3985257"/>
            <a:ext cx="2240977" cy="1243333"/>
          </a:xfrm>
          <a:prstGeom prst="rect">
            <a:avLst/>
          </a:prstGeom>
          <a:ln w="25400"/>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75" name="Shape 37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76" name="Shape 376"/>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p>
        </p:txBody>
      </p:sp>
      <p:sp>
        <p:nvSpPr>
          <p:cNvPr id="377" name="Shape 377"/>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3 Day 2</a:t>
            </a:r>
          </a:p>
        </p:txBody>
      </p:sp>
      <p:sp>
        <p:nvSpPr>
          <p:cNvPr id="378" name="Shape 378"/>
          <p:cNvSpPr/>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88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Questions from previous lesson?</a:t>
            </a: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Further Reading for Model Evaluation</a:t>
            </a: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Check in with homework</a:t>
            </a: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Tasks for next lesson</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164" name="Shape 164"/>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pPr/>
            <a:r>
              <a:t>REVIEW</a:t>
            </a:r>
          </a:p>
        </p:txBody>
      </p:sp>
      <p:sp>
        <p:nvSpPr>
          <p:cNvPr id="165" name="Shape 165"/>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pPr/>
            <a:r>
              <a:t>DATA SCIENCE PART TIME COURSE</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81" name="Shape 381"/>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82" name="Shape 382"/>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WEEK 4 Monday</a:t>
            </a:r>
          </a:p>
        </p:txBody>
      </p:sp>
      <p:pic>
        <p:nvPicPr>
          <p:cNvPr id="383" name="pasted-image.tif"/>
          <p:cNvPicPr>
            <a:picLocks noChangeAspect="1"/>
          </p:cNvPicPr>
          <p:nvPr/>
        </p:nvPicPr>
        <p:blipFill>
          <a:blip r:embed="rId2">
            <a:extLst/>
          </a:blip>
          <a:stretch>
            <a:fillRect/>
          </a:stretch>
        </p:blipFill>
        <p:spPr>
          <a:xfrm>
            <a:off x="5678146" y="471789"/>
            <a:ext cx="3235667" cy="4314222"/>
          </a:xfrm>
          <a:prstGeom prst="rect">
            <a:avLst/>
          </a:prstGeom>
          <a:ln w="25400"/>
        </p:spPr>
      </p:pic>
      <p:pic>
        <p:nvPicPr>
          <p:cNvPr id="384" name="pasted-image.tif"/>
          <p:cNvPicPr>
            <a:picLocks noChangeAspect="1"/>
          </p:cNvPicPr>
          <p:nvPr/>
        </p:nvPicPr>
        <p:blipFill>
          <a:blip r:embed="rId3">
            <a:extLst/>
          </a:blip>
          <a:stretch>
            <a:fillRect/>
          </a:stretch>
        </p:blipFill>
        <p:spPr>
          <a:xfrm>
            <a:off x="2441404" y="460422"/>
            <a:ext cx="3252717" cy="4336956"/>
          </a:xfrm>
          <a:prstGeom prst="rect">
            <a:avLst/>
          </a:prstGeom>
          <a:ln w="25400"/>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87" name="Shape 387"/>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88" name="Shape 388"/>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WEEK 4 Monday</a:t>
            </a:r>
          </a:p>
        </p:txBody>
      </p:sp>
      <p:sp>
        <p:nvSpPr>
          <p:cNvPr id="389" name="Shape 389"/>
          <p:cNvSpPr/>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8800">
                <a:solidFill>
                  <a:srgbClr val="FFFFFF"/>
                </a:solidFill>
                <a:uFill>
                  <a:solidFill>
                    <a:srgbClr val="FFFFFF"/>
                  </a:solidFill>
                </a:uFill>
              </a:defRPr>
            </a:pPr>
            <a:r>
              <a:t>QUESTIONS</a:t>
            </a:r>
          </a:p>
          <a:p>
            <a:pPr marL="27728" marR="27728" algn="l">
              <a:lnSpc>
                <a:spcPct val="120000"/>
              </a:lnSpc>
              <a:defRPr sz="1800">
                <a:solidFill>
                  <a:srgbClr val="FFFFFF"/>
                </a:solidFill>
                <a:uFill>
                  <a:solidFill>
                    <a:srgbClr val="FFFFFF"/>
                  </a:solidFill>
                </a:uFill>
              </a:defRPr>
            </a:p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What are we trying to do when we use Logistic Regression?</a:t>
            </a: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Why use it instead of Linear Regression for classification?</a:t>
            </a: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Evaluating a logistic Regression model</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92" name="Shape 39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93" name="Shape 393"/>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p>
          <a:p>
            <a:pPr marL="27728" marR="27728">
              <a:lnSpc>
                <a:spcPct val="120000"/>
              </a:lnSpc>
              <a:defRPr sz="1800"/>
            </a:pPr>
            <a:r>
              <a:rPr sz="1900"/>
              <a:t>An Introduction to Statistical Learning</a:t>
            </a:r>
            <a:endParaRPr sz="1900"/>
          </a:p>
          <a:p>
            <a:pPr marL="207115" marR="27728" indent="-138747">
              <a:lnSpc>
                <a:spcPct val="120000"/>
              </a:lnSpc>
              <a:buSzPct val="69000"/>
              <a:buFont typeface="Lucida Grande"/>
              <a:defRPr sz="1800"/>
            </a:pPr>
            <a:r>
              <a:rPr sz="1900"/>
              <a:t>Chapter 5 -Resampling Techniques</a:t>
            </a:r>
            <a:endParaRPr sz="1900"/>
          </a:p>
          <a:p>
            <a:pPr marL="199812" marR="27728" indent="-131444">
              <a:lnSpc>
                <a:spcPct val="120000"/>
              </a:lnSpc>
              <a:buSzPct val="69000"/>
              <a:buFont typeface="Lucida Grande"/>
              <a:defRPr sz="1800"/>
            </a:pPr>
            <a:endParaRPr sz="1900"/>
          </a:p>
          <a:p>
            <a:pPr marL="27728" marR="27728">
              <a:lnSpc>
                <a:spcPct val="120000"/>
              </a:lnSpc>
              <a:defRPr sz="1800"/>
            </a:pPr>
            <a:r>
              <a:rPr sz="1900"/>
              <a:t>Logistic Regression applied to loan applications</a:t>
            </a:r>
            <a:endParaRPr sz="1900"/>
          </a:p>
          <a:p>
            <a:pPr marL="199812" marR="27728" indent="-131444">
              <a:lnSpc>
                <a:spcPct val="120000"/>
              </a:lnSpc>
              <a:buSzPct val="69000"/>
              <a:buFont typeface="Lucida Grande"/>
              <a:defRPr sz="1800"/>
            </a:pPr>
            <a:r>
              <a:rPr u="sng">
                <a:hlinkClick r:id="rId2" invalidUrl="" action="" tgtFrame="" tooltip="" history="1" highlightClick="0" endSnd="0"/>
              </a:rPr>
              <a:t>https://github.com/nborwankar/LearnDataScience</a:t>
            </a:r>
          </a:p>
          <a:p>
            <a:pPr marL="199812" marR="27728" indent="-131444">
              <a:lnSpc>
                <a:spcPct val="120000"/>
              </a:lnSpc>
              <a:buSzPct val="69000"/>
              <a:buFont typeface="Lucida Grande"/>
              <a:defRPr sz="1800"/>
            </a:pPr>
          </a:p>
          <a:p>
            <a:pPr marL="27728" marR="27728">
              <a:lnSpc>
                <a:spcPct val="120000"/>
              </a:lnSpc>
              <a:defRPr sz="1800"/>
            </a:pPr>
            <a:r>
              <a:t>Odds Ratio in Logistic Regression</a:t>
            </a:r>
          </a:p>
          <a:p>
            <a:pPr marL="199812" marR="27728" indent="-131444">
              <a:lnSpc>
                <a:spcPct val="120000"/>
              </a:lnSpc>
              <a:buSzPct val="69000"/>
              <a:buFont typeface="Lucida Grande"/>
              <a:defRPr sz="1800"/>
            </a:pPr>
            <a:r>
              <a:rPr u="sng">
                <a:hlinkClick r:id="rId3" invalidUrl="" action="" tgtFrame="" tooltip="" history="1" highlightClick="0" endSnd="0"/>
              </a:rPr>
              <a:t>http://www.ats.ucla.edu/stat/mult_pkg/faq/general/odds_ratio.htm</a:t>
            </a:r>
          </a:p>
        </p:txBody>
      </p:sp>
      <p:sp>
        <p:nvSpPr>
          <p:cNvPr id="394" name="Shape 394"/>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3 Day 2</a:t>
            </a:r>
          </a:p>
        </p:txBody>
      </p:sp>
      <p:pic>
        <p:nvPicPr>
          <p:cNvPr id="395" name="pasted-image.png"/>
          <p:cNvPicPr>
            <a:picLocks noChangeAspect="1"/>
          </p:cNvPicPr>
          <p:nvPr/>
        </p:nvPicPr>
        <p:blipFill>
          <a:blip r:embed="rId4">
            <a:extLst/>
          </a:blip>
          <a:stretch>
            <a:fillRect/>
          </a:stretch>
        </p:blipFill>
        <p:spPr>
          <a:xfrm>
            <a:off x="7246859" y="2193758"/>
            <a:ext cx="1733629" cy="2614653"/>
          </a:xfrm>
          <a:prstGeom prst="rect">
            <a:avLst/>
          </a:prstGeom>
          <a:ln w="25400"/>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98" name="Shape 39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b="0" sz="1200">
                <a:uFillTx/>
              </a:defRPr>
            </a:pPr>
          </a:p>
        </p:txBody>
      </p:sp>
      <p:sp>
        <p:nvSpPr>
          <p:cNvPr id="399" name="Shape 399"/>
          <p:cNvSpPr/>
          <p:nvPr>
            <p:ph type="title" idx="4294967295"/>
          </p:nvPr>
        </p:nvSpPr>
        <p:spPr>
          <a:xfrm>
            <a:off x="347662" y="1116012"/>
            <a:ext cx="8426451" cy="3894138"/>
          </a:xfrm>
          <a:prstGeom prst="rect">
            <a:avLst/>
          </a:prstGeom>
        </p:spPr>
        <p:txBody>
          <a:bodyPr lIns="38100" tIns="38100" rIns="38100" bIns="38100"/>
          <a:lstStyle/>
          <a:p>
            <a:pPr marL="27728" marR="27728" algn="ctr">
              <a:lnSpc>
                <a:spcPts val="7600"/>
              </a:lnSpc>
              <a:defRPr sz="2600"/>
            </a:pPr>
            <a:r>
              <a:t>Tasks for Wednesday 13th April ( &lt; 30 mins )</a:t>
            </a:r>
          </a:p>
          <a:p>
            <a:pPr marL="27728" marR="27728" algn="ctr">
              <a:lnSpc>
                <a:spcPts val="7600"/>
              </a:lnSpc>
              <a:defRPr sz="2600"/>
            </a:pPr>
            <a:endParaRPr sz="1900"/>
          </a:p>
          <a:p>
            <a:pPr marL="262325" marR="27728" indent="-234597">
              <a:lnSpc>
                <a:spcPct val="120000"/>
              </a:lnSpc>
              <a:buSzPct val="100000"/>
              <a:defRPr sz="1800"/>
            </a:pPr>
            <a:r>
              <a:rPr sz="1900"/>
              <a:t>Read and work though the code on this website on your own machine (copy and run)</a:t>
            </a:r>
            <a:br>
              <a:rPr sz="1900"/>
            </a:br>
            <a:r>
              <a:rPr sz="1900"/>
              <a:t> </a:t>
            </a:r>
            <a:r>
              <a:rPr u="sng">
                <a:hlinkClick r:id="rId2" invalidUrl="" action="" tgtFrame="" tooltip="" history="1" highlightClick="0" endSnd="0"/>
              </a:rPr>
              <a:t>http://www.datarobot.com/blog/regularized-linear-regression-with-scikit-learn/</a:t>
            </a:r>
            <a:endParaRPr sz="1900"/>
          </a:p>
          <a:p>
            <a:pPr marL="262325" marR="27728" indent="-234597">
              <a:lnSpc>
                <a:spcPct val="120000"/>
              </a:lnSpc>
              <a:buSzPct val="100000"/>
              <a:defRPr sz="1800"/>
            </a:pPr>
            <a:r>
              <a:rPr sz="1900"/>
              <a:t>Write out your computer specs (RAM, Hard Drive and CPU)</a:t>
            </a:r>
            <a:endParaRPr sz="1900"/>
          </a:p>
          <a:p>
            <a:pPr marL="262325" marR="27728" indent="-234597">
              <a:lnSpc>
                <a:spcPct val="120000"/>
              </a:lnSpc>
              <a:buSzPct val="100000"/>
              <a:defRPr sz="1800"/>
            </a:pPr>
            <a:r>
              <a:rPr sz="1900"/>
              <a:t>Fill in a Class Survey / Exit Ticket</a:t>
            </a:r>
          </a:p>
        </p:txBody>
      </p:sp>
      <p:sp>
        <p:nvSpPr>
          <p:cNvPr id="400" name="Shape 400"/>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pPr/>
            <a:r>
              <a:t>DATA SCIENCE - Week 4 Day 1</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68" name="Shape 1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69" name="Shape 1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0" name="Shape 1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1" name="Shape 17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Shape 172"/>
          <p:cNvSpPr/>
          <p:nvPr>
            <p:ph type="title"/>
          </p:nvPr>
        </p:nvSpPr>
        <p:spPr>
          <a:prstGeom prst="rect">
            <a:avLst/>
          </a:prstGeom>
        </p:spPr>
        <p:txBody>
          <a:bodyPr/>
          <a:lstStyle/>
          <a:p>
            <a:pPr/>
            <a:r>
              <a:t>TRAINING ERROR</a:t>
            </a:r>
          </a:p>
        </p:txBody>
      </p:sp>
      <p:sp>
        <p:nvSpPr>
          <p:cNvPr id="173" name="Shape 173"/>
          <p:cNvSpPr/>
          <p:nvPr/>
        </p:nvSpPr>
        <p:spPr>
          <a:xfrm>
            <a:off x="623608" y="1534530"/>
            <a:ext cx="6592774" cy="38709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3000">
                <a:uFillTx/>
              </a:defRPr>
            </a:pPr>
            <a:r>
              <a:rPr i="1"/>
              <a:t>Q: What’s wrong with training error?</a:t>
            </a:r>
            <a:endParaRPr i="1"/>
          </a:p>
          <a:p>
            <a:pPr algn="l" defTabSz="914400">
              <a:lnSpc>
                <a:spcPct val="120000"/>
              </a:lnSpc>
              <a:defRPr b="0" sz="2000">
                <a:uFillTx/>
              </a:defRPr>
            </a:pPr>
            <a:endParaRPr i="1"/>
          </a:p>
          <a:p>
            <a:pPr algn="l" defTabSz="914400">
              <a:lnSpc>
                <a:spcPct val="120000"/>
              </a:lnSpc>
              <a:defRPr b="0" sz="2000">
                <a:uFillTx/>
              </a:defRPr>
            </a:pPr>
            <a:r>
              <a:rPr i="1"/>
              <a:t>Thought experiment:</a:t>
            </a:r>
            <a:endParaRPr i="1"/>
          </a:p>
          <a:p>
            <a:pPr algn="l" defTabSz="914400">
              <a:lnSpc>
                <a:spcPct val="120000"/>
              </a:lnSpc>
              <a:defRPr b="0" sz="2000">
                <a:uFillTx/>
              </a:defRPr>
            </a:pPr>
          </a:p>
          <a:p>
            <a:pPr algn="l" defTabSz="914400">
              <a:lnSpc>
                <a:spcPct val="120000"/>
              </a:lnSpc>
              <a:defRPr b="0" sz="2000">
                <a:uFillTx/>
              </a:defRPr>
            </a:pPr>
            <a:r>
              <a:rPr i="1"/>
              <a:t>Suppose we train our model using the entire dataset.</a:t>
            </a:r>
          </a:p>
          <a:p>
            <a:pPr algn="l" defTabSz="914400">
              <a:lnSpc>
                <a:spcPct val="120000"/>
              </a:lnSpc>
              <a:defRPr b="0" sz="2000">
                <a:uFillTx/>
              </a:defRPr>
            </a:pPr>
          </a:p>
          <a:p>
            <a:pPr algn="l" defTabSz="914400">
              <a:lnSpc>
                <a:spcPct val="120000"/>
              </a:lnSpc>
              <a:defRPr b="0" sz="2000">
                <a:uFillTx/>
              </a:defRPr>
            </a:pPr>
            <a:r>
              <a:rPr i="1"/>
              <a:t>Q: How low can we push the training error?</a:t>
            </a:r>
          </a:p>
          <a:p>
            <a:pPr marL="342900" indent="-342900" algn="l" defTabSz="914400">
              <a:lnSpc>
                <a:spcPct val="120000"/>
              </a:lnSpc>
              <a:buSzPct val="100000"/>
              <a:buFont typeface="Helvetica"/>
              <a:buChar char="-"/>
              <a:defRPr b="0" sz="2000">
                <a:uFillTx/>
              </a:defRPr>
            </a:pPr>
            <a:r>
              <a:rPr i="1"/>
              <a:t>We can make the model arbitrarily complex (effectively</a:t>
            </a:r>
            <a:br>
              <a:rPr i="1"/>
            </a:br>
            <a:r>
              <a:rPr i="1"/>
              <a:t>“memorizing” the entire training set).</a:t>
            </a:r>
          </a:p>
          <a:p>
            <a:pPr algn="l" defTabSz="914400">
              <a:lnSpc>
                <a:spcPct val="120000"/>
              </a:lnSpc>
              <a:defRPr b="0" sz="2000">
                <a:uFillTx/>
              </a:defRPr>
            </a:pPr>
            <a:r>
              <a:rPr i="1"/>
              <a:t>A: Down to zero!</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3">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73">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7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173">
                                            <p:txEl>
                                              <p:pRg st="5" end="5"/>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17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7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3"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7" name="Shape 17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8" name="Shape 17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79" name="Shape 179"/>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Shape 180"/>
          <p:cNvSpPr/>
          <p:nvPr>
            <p:ph type="title"/>
          </p:nvPr>
        </p:nvSpPr>
        <p:spPr>
          <a:prstGeom prst="rect">
            <a:avLst/>
          </a:prstGeom>
        </p:spPr>
        <p:txBody>
          <a:bodyPr/>
          <a:lstStyle/>
          <a:p>
            <a:pPr/>
            <a:r>
              <a:t>TRAINING ERROR</a:t>
            </a:r>
          </a:p>
        </p:txBody>
      </p:sp>
      <p:pic>
        <p:nvPicPr>
          <p:cNvPr id="181" name="image8.png"/>
          <p:cNvPicPr>
            <a:picLocks noChangeAspect="1"/>
          </p:cNvPicPr>
          <p:nvPr/>
        </p:nvPicPr>
        <p:blipFill>
          <a:blip r:embed="rId2">
            <a:extLst/>
          </a:blip>
          <a:stretch>
            <a:fillRect/>
          </a:stretch>
        </p:blipFill>
        <p:spPr>
          <a:xfrm>
            <a:off x="757237" y="1219200"/>
            <a:ext cx="7848601" cy="3532803"/>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4" name="Shape 18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5" name="Shape 18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6" name="Shape 18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87" name="Shape 187"/>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hape 188"/>
          <p:cNvSpPr/>
          <p:nvPr>
            <p:ph type="title"/>
          </p:nvPr>
        </p:nvSpPr>
        <p:spPr>
          <a:prstGeom prst="rect">
            <a:avLst/>
          </a:prstGeom>
        </p:spPr>
        <p:txBody>
          <a:bodyPr/>
          <a:lstStyle/>
          <a:p>
            <a:pPr/>
            <a:r>
              <a:t>TRAINING ERROR</a:t>
            </a:r>
          </a:p>
        </p:txBody>
      </p:sp>
      <p:sp>
        <p:nvSpPr>
          <p:cNvPr id="189" name="Shape 189"/>
          <p:cNvSpPr/>
          <p:nvPr/>
        </p:nvSpPr>
        <p:spPr>
          <a:xfrm>
            <a:off x="623608" y="1057512"/>
            <a:ext cx="7347159" cy="457200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ct val="120000"/>
              </a:lnSpc>
              <a:defRPr b="0" sz="4200">
                <a:uFillTx/>
              </a:defRPr>
            </a:pPr>
            <a:r>
              <a:rPr i="1" sz="3000"/>
              <a:t>Q: What’s wrong with training error?</a:t>
            </a:r>
            <a:endParaRPr i="1" sz="3000"/>
          </a:p>
          <a:p>
            <a:pPr algn="l" defTabSz="914400">
              <a:lnSpc>
                <a:spcPct val="120000"/>
              </a:lnSpc>
              <a:defRPr b="0" sz="4200">
                <a:uFillTx/>
              </a:defRPr>
            </a:pPr>
            <a:endParaRPr i="1" sz="2000"/>
          </a:p>
          <a:p>
            <a:pPr algn="l" defTabSz="914400">
              <a:lnSpc>
                <a:spcPct val="120000"/>
              </a:lnSpc>
              <a:defRPr b="0" sz="4200">
                <a:uFillTx/>
              </a:defRPr>
            </a:pPr>
            <a:r>
              <a:rPr i="1" sz="2000"/>
              <a:t>Thought experiment:</a:t>
            </a:r>
          </a:p>
          <a:p>
            <a:pPr algn="l" defTabSz="914400">
              <a:lnSpc>
                <a:spcPct val="120000"/>
              </a:lnSpc>
              <a:defRPr b="0" sz="4200">
                <a:uFillTx/>
              </a:defRPr>
            </a:pPr>
            <a:r>
              <a:rPr i="1" sz="2000"/>
              <a:t>Suppose we train our model using the entire dataset.</a:t>
            </a:r>
          </a:p>
          <a:p>
            <a:pPr algn="l" defTabSz="914400">
              <a:lnSpc>
                <a:spcPct val="120000"/>
              </a:lnSpc>
              <a:defRPr b="0" sz="4200">
                <a:uFillTx/>
              </a:defRPr>
            </a:pPr>
            <a:r>
              <a:rPr i="1" sz="2000"/>
              <a:t>Q: How low can we push the training error?</a:t>
            </a:r>
          </a:p>
          <a:p>
            <a:pPr marL="163285" indent="-163285" algn="l" defTabSz="914400">
              <a:lnSpc>
                <a:spcPct val="120000"/>
              </a:lnSpc>
              <a:buSzPct val="100000"/>
              <a:buFont typeface="Helvetica"/>
              <a:buChar char="-"/>
              <a:defRPr b="0" sz="4200">
                <a:uFillTx/>
              </a:defRPr>
            </a:pPr>
            <a:r>
              <a:rPr i="1" sz="2000"/>
              <a:t>We can make the model arbitrarily complex (effectively</a:t>
            </a:r>
          </a:p>
          <a:p>
            <a:pPr lvl="1" indent="328613" algn="l" defTabSz="914400">
              <a:lnSpc>
                <a:spcPct val="120000"/>
              </a:lnSpc>
              <a:defRPr b="0" sz="4200">
                <a:uFillTx/>
              </a:defRPr>
            </a:pPr>
            <a:r>
              <a:rPr i="1" sz="2000"/>
              <a:t>“memorizing” the entire training set).</a:t>
            </a:r>
          </a:p>
          <a:p>
            <a:pPr algn="l" defTabSz="914400">
              <a:lnSpc>
                <a:spcPct val="120000"/>
              </a:lnSpc>
              <a:defRPr b="0" sz="4200">
                <a:uFillTx/>
              </a:defRPr>
            </a:pPr>
            <a:r>
              <a:rPr i="1" sz="2000"/>
              <a:t>A: Down to zero!</a:t>
            </a:r>
          </a:p>
          <a:p>
            <a:pPr algn="l" defTabSz="914400">
              <a:lnSpc>
                <a:spcPct val="120000"/>
              </a:lnSpc>
              <a:defRPr b="0" sz="4200">
                <a:uFillTx/>
              </a:defRPr>
            </a:pPr>
            <a:endParaRPr i="1" sz="2000"/>
          </a:p>
          <a:p>
            <a:pPr algn="l" defTabSz="914400">
              <a:lnSpc>
                <a:spcPct val="120000"/>
              </a:lnSpc>
              <a:defRPr b="0" sz="4200">
                <a:uFillTx/>
              </a:defRPr>
            </a:pPr>
            <a:r>
              <a:rPr i="1" sz="3000"/>
              <a:t>A: Training error is not a good estimate of </a:t>
            </a:r>
          </a:p>
          <a:p>
            <a:pPr algn="l" defTabSz="914400">
              <a:lnSpc>
                <a:spcPct val="120000"/>
              </a:lnSpc>
              <a:defRPr b="0" sz="4200">
                <a:uFillTx/>
              </a:defRPr>
            </a:pPr>
            <a:r>
              <a:rPr i="1" sz="3000"/>
              <a:t>accuracy beyond training data.</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2" name="Shape 1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3" name="Shape 19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4" name="Shape 19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b="0" sz="1200">
                <a:uFillTx/>
              </a:defRPr>
            </a:pPr>
          </a:p>
        </p:txBody>
      </p:sp>
      <p:sp>
        <p:nvSpPr>
          <p:cNvPr id="195" name="Shape 195"/>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Shape 196"/>
          <p:cNvSpPr/>
          <p:nvPr>
            <p:ph type="title"/>
          </p:nvPr>
        </p:nvSpPr>
        <p:spPr>
          <a:prstGeom prst="rect">
            <a:avLst/>
          </a:prstGeom>
        </p:spPr>
        <p:txBody>
          <a:bodyPr/>
          <a:lstStyle/>
          <a:p>
            <a:pPr/>
            <a:r>
              <a:t>TRAINING ERROR</a:t>
            </a:r>
          </a:p>
        </p:txBody>
      </p:sp>
      <p:sp>
        <p:nvSpPr>
          <p:cNvPr id="197" name="Shape 197"/>
          <p:cNvSpPr/>
          <p:nvPr/>
        </p:nvSpPr>
        <p:spPr>
          <a:xfrm>
            <a:off x="448503" y="1219187"/>
            <a:ext cx="8429556" cy="112699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914400">
              <a:lnSpc>
                <a:spcPts val="3500"/>
              </a:lnSpc>
              <a:defRPr cap="all" sz="3900">
                <a:uFillTx/>
              </a:defRPr>
            </a:lvl1pPr>
          </a:lstStyle>
          <a:p>
            <a:pPr/>
            <a:r>
              <a:t>Why this matters</a:t>
            </a:r>
          </a:p>
        </p:txBody>
      </p:sp>
      <p:sp>
        <p:nvSpPr>
          <p:cNvPr id="198" name="Shape 198"/>
          <p:cNvSpPr/>
          <p:nvPr/>
        </p:nvSpPr>
        <p:spPr>
          <a:xfrm>
            <a:off x="454025" y="2066445"/>
            <a:ext cx="8418512" cy="20040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914400">
              <a:lnSpc>
                <a:spcPts val="2400"/>
              </a:lnSpc>
              <a:spcBef>
                <a:spcPts val="700"/>
              </a:spcBef>
              <a:defRPr b="0" sz="2000">
                <a:uFillTx/>
              </a:defRPr>
            </a:pPr>
            <a:r>
              <a:t>The data that we are given for prediction won’t always be the end of the data we are interested in! We may not have access to all the data of interest</a:t>
            </a:r>
          </a:p>
          <a:p>
            <a:pPr algn="l" defTabSz="914400">
              <a:lnSpc>
                <a:spcPts val="2400"/>
              </a:lnSpc>
              <a:spcBef>
                <a:spcPts val="700"/>
              </a:spcBef>
              <a:defRPr b="0" sz="2000">
                <a:uFillTx/>
              </a:defRPr>
            </a:pPr>
          </a:p>
          <a:p>
            <a:pPr algn="l" defTabSz="914400">
              <a:lnSpc>
                <a:spcPts val="2400"/>
              </a:lnSpc>
              <a:spcBef>
                <a:spcPts val="700"/>
              </a:spcBef>
              <a:defRPr b="0" sz="2000">
                <a:uFillTx/>
              </a:defRPr>
            </a:pPr>
            <a:r>
              <a:t>We will gather data and build and iterate over models however a main reason for building the model was to predict unseen test cases.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nvSpPr>
        <p:spPr>
          <a:xfrm>
            <a:off x="263524" y="1028700"/>
            <a:ext cx="6005424"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b="0" i="1" sz="2000">
                <a:uFillTx/>
              </a:defRPr>
            </a:lvl1pPr>
          </a:lstStyle>
          <a:p>
            <a:pPr>
              <a:defRPr i="0"/>
            </a:pPr>
            <a:r>
              <a:rPr i="1"/>
              <a:t>Q: How can we make a model that generalizes well?</a:t>
            </a:r>
          </a:p>
        </p:txBody>
      </p:sp>
      <p:pic>
        <p:nvPicPr>
          <p:cNvPr id="201"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02" name="Shape 202"/>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sp>
        <p:nvSpPr>
          <p:cNvPr id="203" name="Shape 203"/>
          <p:cNvSpPr/>
          <p:nvPr>
            <p:ph type="sldNum" sz="quarter" idx="2"/>
          </p:nvPr>
        </p:nvSpPr>
        <p:spPr>
          <a:xfrm>
            <a:off x="8664575" y="548418"/>
            <a:ext cx="254001" cy="298577"/>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z="2300">
                <a:latin typeface="Trebuchet MS"/>
                <a:ea typeface="Trebuchet MS"/>
                <a:cs typeface="Trebuchet MS"/>
                <a:sym typeface="Trebuchet MS"/>
              </a:defRPr>
            </a:lvl1pPr>
          </a:lstStyle>
          <a:p>
            <a:pPr/>
            <a:fld id="{86CB4B4D-7CA3-9044-876B-883B54F8677D}" type="slidenum"/>
          </a:p>
        </p:txBody>
      </p:sp>
      <p:pic>
        <p:nvPicPr>
          <p:cNvPr id="204"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05" name="Shape 205"/>
          <p:cNvSpPr/>
          <p:nvPr/>
        </p:nvSpPr>
        <p:spPr>
          <a:xfrm>
            <a:off x="6359524" y="2977606"/>
            <a:ext cx="8382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06" name="Shape 206"/>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nvSpPr>
        <p:spPr>
          <a:xfrm>
            <a:off x="263524" y="1028700"/>
            <a:ext cx="6075993" cy="709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lnSpc>
                <a:spcPts val="2400"/>
              </a:lnSpc>
              <a:defRPr b="0" sz="2000">
                <a:uFillTx/>
              </a:defRPr>
            </a:pPr>
            <a:r>
              <a:rPr i="1"/>
              <a:t>Q: How can we make a model that generalizes well?</a:t>
            </a:r>
          </a:p>
          <a:p>
            <a:pPr algn="l" defTabSz="914400">
              <a:lnSpc>
                <a:spcPts val="2400"/>
              </a:lnSpc>
              <a:defRPr b="0" sz="2000">
                <a:uFillTx/>
              </a:defRPr>
            </a:pPr>
            <a:r>
              <a:rPr i="1"/>
              <a:t> 1)  split dataset</a:t>
            </a:r>
          </a:p>
        </p:txBody>
      </p:sp>
      <p:pic>
        <p:nvPicPr>
          <p:cNvPr id="209" name="image9.png"/>
          <p:cNvPicPr>
            <a:picLocks noChangeAspect="1"/>
          </p:cNvPicPr>
          <p:nvPr/>
        </p:nvPicPr>
        <p:blipFill>
          <a:blip r:embed="rId2">
            <a:extLst/>
          </a:blip>
          <a:stretch>
            <a:fillRect/>
          </a:stretch>
        </p:blipFill>
        <p:spPr>
          <a:xfrm>
            <a:off x="3070958" y="1638300"/>
            <a:ext cx="2145567" cy="3319272"/>
          </a:xfrm>
          <a:prstGeom prst="rect">
            <a:avLst/>
          </a:prstGeom>
          <a:ln w="12700">
            <a:miter lim="400000"/>
          </a:ln>
        </p:spPr>
      </p:pic>
      <p:sp>
        <p:nvSpPr>
          <p:cNvPr id="210" name="Shape 210"/>
          <p:cNvSpPr/>
          <p:nvPr/>
        </p:nvSpPr>
        <p:spPr>
          <a:xfrm>
            <a:off x="3675623" y="4762500"/>
            <a:ext cx="85401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dataset</a:t>
            </a:r>
          </a:p>
        </p:txBody>
      </p:sp>
      <p:pic>
        <p:nvPicPr>
          <p:cNvPr id="211" name="image10.png"/>
          <p:cNvPicPr>
            <a:picLocks noChangeAspect="1"/>
          </p:cNvPicPr>
          <p:nvPr/>
        </p:nvPicPr>
        <p:blipFill>
          <a:blip r:embed="rId3">
            <a:extLst/>
          </a:blip>
          <a:stretch>
            <a:fillRect/>
          </a:stretch>
        </p:blipFill>
        <p:spPr>
          <a:xfrm>
            <a:off x="5830357" y="2584937"/>
            <a:ext cx="1824568" cy="1263163"/>
          </a:xfrm>
          <a:prstGeom prst="rect">
            <a:avLst/>
          </a:prstGeom>
          <a:ln w="12700">
            <a:miter lim="400000"/>
          </a:ln>
        </p:spPr>
      </p:pic>
      <p:sp>
        <p:nvSpPr>
          <p:cNvPr id="212" name="Shape 212"/>
          <p:cNvSpPr/>
          <p:nvPr/>
        </p:nvSpPr>
        <p:spPr>
          <a:xfrm>
            <a:off x="6359524" y="2977606"/>
            <a:ext cx="9144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b="0" i="1" sz="1800">
                <a:uFillTx/>
              </a:defRPr>
            </a:lvl1pPr>
          </a:lstStyle>
          <a:p>
            <a:pPr>
              <a:defRPr i="0">
                <a:latin typeface="+mn-lt"/>
                <a:ea typeface="+mn-ea"/>
                <a:cs typeface="+mn-cs"/>
                <a:sym typeface="Gill Sans"/>
              </a:defRPr>
            </a:pPr>
            <a:r>
              <a:rPr i="1">
                <a:latin typeface="+mj-lt"/>
                <a:ea typeface="+mj-ea"/>
                <a:cs typeface="+mj-cs"/>
                <a:sym typeface="Helvetica"/>
              </a:rPr>
              <a:t>model</a:t>
            </a:r>
          </a:p>
        </p:txBody>
      </p:sp>
      <p:sp>
        <p:nvSpPr>
          <p:cNvPr id="213" name="Shape 213"/>
          <p:cNvSpPr/>
          <p:nvPr/>
        </p:nvSpPr>
        <p:spPr>
          <a:xfrm>
            <a:off x="3159124" y="3619500"/>
            <a:ext cx="1905001" cy="0"/>
          </a:xfrm>
          <a:prstGeom prst="line">
            <a:avLst/>
          </a:prstGeom>
          <a:solidFill>
            <a:srgbClr val="650A34"/>
          </a:solidFill>
          <a:ln w="25400">
            <a:solidFill>
              <a:srgbClr val="000000"/>
            </a:solidFill>
          </a:ln>
        </p:spPr>
        <p:txBody>
          <a:bodyPr lIns="45719" rIns="45719"/>
          <a:lstStyle/>
          <a:p>
            <a:pPr algn="l" defTabSz="457200">
              <a:defRPr b="0" sz="1200">
                <a:uFillTx/>
              </a:defRPr>
            </a:pPr>
          </a:p>
        </p:txBody>
      </p:sp>
      <p:sp>
        <p:nvSpPr>
          <p:cNvPr id="214" name="Shape 214"/>
          <p:cNvSpPr/>
          <p:nvPr>
            <p:ph type="title"/>
          </p:nvPr>
        </p:nvSpPr>
        <p:spPr>
          <a:xfrm>
            <a:off x="468153" y="505195"/>
            <a:ext cx="7874121" cy="1016266"/>
          </a:xfrm>
          <a:prstGeom prst="rect">
            <a:avLst/>
          </a:prstGeom>
        </p:spPr>
        <p:txBody>
          <a:bodyPr lIns="50800" tIns="50800" rIns="50800" bIns="50800"/>
          <a:lstStyle>
            <a:lvl1pPr defTabSz="584200">
              <a:lnSpc>
                <a:spcPts val="2300"/>
              </a:lnSpc>
              <a:defRPr cap="none" sz="2300">
                <a:uFill>
                  <a:solidFill>
                    <a:srgbClr val="000000"/>
                  </a:solidFill>
                </a:uFill>
              </a:defRPr>
            </a:lvl1pPr>
          </a:lstStyle>
          <a:p>
            <a:pPr/>
            <a:r>
              <a:t>TEST SET APPROACH</a:t>
            </a:r>
          </a:p>
        </p:txBody>
      </p:sp>
      <p:sp>
        <p:nvSpPr>
          <p:cNvPr id="215" name="Shape 215"/>
          <p:cNvSpPr/>
          <p:nvPr>
            <p:ph type="sldNum" sz="quarter" idx="2"/>
          </p:nvPr>
        </p:nvSpPr>
        <p:spPr>
          <a:xfrm>
            <a:off x="8664575" y="526256"/>
            <a:ext cx="254001" cy="342901"/>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lgn="l" defTabSz="457200">
              <a:lnSpc>
                <a:spcPct val="100000"/>
              </a:lnSpc>
              <a:defRPr sz="2300">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300" u="none" kumimoji="0" normalizeH="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